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1" r:id="rId1"/>
  </p:sldMasterIdLst>
  <p:notesMasterIdLst>
    <p:notesMasterId r:id="rId39"/>
  </p:notesMasterIdLst>
  <p:sldIdLst>
    <p:sldId id="340" r:id="rId2"/>
    <p:sldId id="365" r:id="rId3"/>
    <p:sldId id="357" r:id="rId4"/>
    <p:sldId id="355" r:id="rId5"/>
    <p:sldId id="310" r:id="rId6"/>
    <p:sldId id="284" r:id="rId7"/>
    <p:sldId id="273" r:id="rId8"/>
    <p:sldId id="276" r:id="rId9"/>
    <p:sldId id="295" r:id="rId10"/>
    <p:sldId id="275" r:id="rId11"/>
    <p:sldId id="277" r:id="rId12"/>
    <p:sldId id="292" r:id="rId13"/>
    <p:sldId id="293" r:id="rId14"/>
    <p:sldId id="286" r:id="rId15"/>
    <p:sldId id="358" r:id="rId16"/>
    <p:sldId id="359" r:id="rId17"/>
    <p:sldId id="360" r:id="rId18"/>
    <p:sldId id="362" r:id="rId19"/>
    <p:sldId id="363" r:id="rId20"/>
    <p:sldId id="366" r:id="rId21"/>
    <p:sldId id="367" r:id="rId22"/>
    <p:sldId id="375" r:id="rId23"/>
    <p:sldId id="368" r:id="rId24"/>
    <p:sldId id="369" r:id="rId25"/>
    <p:sldId id="371" r:id="rId26"/>
    <p:sldId id="372" r:id="rId27"/>
    <p:sldId id="373" r:id="rId28"/>
    <p:sldId id="377" r:id="rId29"/>
    <p:sldId id="378" r:id="rId30"/>
    <p:sldId id="374" r:id="rId31"/>
    <p:sldId id="379" r:id="rId32"/>
    <p:sldId id="380" r:id="rId33"/>
    <p:sldId id="381" r:id="rId34"/>
    <p:sldId id="384" r:id="rId35"/>
    <p:sldId id="383" r:id="rId36"/>
    <p:sldId id="385" r:id="rId37"/>
    <p:sldId id="364"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Montserrat" panose="00000500000000000000" pitchFamily="2" charset="0"/>
      <p:regular r:id="rId46"/>
      <p:bold r:id="rId47"/>
      <p:italic r:id="rId48"/>
      <p:boldItalic r:id="rId49"/>
    </p:embeddedFont>
    <p:embeddedFont>
      <p:font typeface="Raleway" pitchFamily="2"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B0C88E-EFDB-48AB-BE8B-D1968B6C9399}">
  <a:tblStyle styleId="{73B0C88E-EFDB-48AB-BE8B-D1968B6C939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fb192493a5_0_1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fb192493a5_0_1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9aa9ae630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e9aa9ae630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9C98-CF4F-3A99-97CA-FAE55AB44EB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5C22CDE-9DAA-4A01-7388-D66856D5311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3F25A6-7342-175E-6066-3F80E9DB61C9}"/>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5" name="Footer Placeholder 4">
            <a:extLst>
              <a:ext uri="{FF2B5EF4-FFF2-40B4-BE49-F238E27FC236}">
                <a16:creationId xmlns:a16="http://schemas.microsoft.com/office/drawing/2014/main" id="{E46620F8-64F2-192E-AC60-517BE0468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0E78C7-253A-07F4-AB81-62B278C01CF4}"/>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279364207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CA8F7-EEF3-C17A-10CA-427A4C0AB2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F484D3-DFDE-91EC-0AD2-BA3CE03C42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361B7-A847-626A-E947-450D41FAD9B0}"/>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5" name="Footer Placeholder 4">
            <a:extLst>
              <a:ext uri="{FF2B5EF4-FFF2-40B4-BE49-F238E27FC236}">
                <a16:creationId xmlns:a16="http://schemas.microsoft.com/office/drawing/2014/main" id="{194AF3C7-91AC-423E-F5A6-319590875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2BBA21-0DE1-6637-0F8F-52B1EC86A017}"/>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291657428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DE13A6-A1D1-4D81-1C9D-A29EB870AE93}"/>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9E5690-30B5-15BD-2CD8-9607C9E3012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BFC195-F8B3-BEED-EEE1-437FC09CE431}"/>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5" name="Footer Placeholder 4">
            <a:extLst>
              <a:ext uri="{FF2B5EF4-FFF2-40B4-BE49-F238E27FC236}">
                <a16:creationId xmlns:a16="http://schemas.microsoft.com/office/drawing/2014/main" id="{F88F98AC-6E70-8FD1-A6FB-316FA2EDBB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8611D2-EDEC-7FD8-2E91-454AC30116E1}"/>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2504288961"/>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9"/>
        <p:cNvGrpSpPr/>
        <p:nvPr/>
      </p:nvGrpSpPr>
      <p:grpSpPr>
        <a:xfrm>
          <a:off x="0" y="0"/>
          <a:ext cx="0" cy="0"/>
          <a:chOff x="0" y="0"/>
          <a:chExt cx="0" cy="0"/>
        </a:xfrm>
      </p:grpSpPr>
      <p:sp>
        <p:nvSpPr>
          <p:cNvPr id="41" name="Google Shape;41;p4"/>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ctr" anchorCtr="0">
            <a:noAutofit/>
          </a:bodyPr>
          <a:lstStyle>
            <a:lvl1pPr marL="457200" lvl="0" indent="-330200" rtl="0">
              <a:spcBef>
                <a:spcPts val="0"/>
              </a:spcBef>
              <a:spcAft>
                <a:spcPts val="0"/>
              </a:spcAft>
              <a:buClr>
                <a:schemeClr val="accent2"/>
              </a:buClr>
              <a:buSzPts val="1600"/>
              <a:buAutoNum type="arabicPeriod"/>
              <a:defRPr sz="1200">
                <a:solidFill>
                  <a:srgbClr val="434343"/>
                </a:solidFill>
              </a:defRPr>
            </a:lvl1pPr>
            <a:lvl2pPr marL="914400" lvl="1" indent="-317500" rtl="0">
              <a:lnSpc>
                <a:spcPct val="100000"/>
              </a:lnSpc>
              <a:spcBef>
                <a:spcPts val="0"/>
              </a:spcBef>
              <a:spcAft>
                <a:spcPts val="0"/>
              </a:spcAft>
              <a:buClr>
                <a:schemeClr val="dk2"/>
              </a:buClr>
              <a:buSzPts val="1400"/>
              <a:buFont typeface="Raleway"/>
              <a:buAutoNum type="alphaLcPeriod"/>
              <a:defRPr>
                <a:solidFill>
                  <a:srgbClr val="434343"/>
                </a:solidFill>
              </a:defRPr>
            </a:lvl2pPr>
            <a:lvl3pPr marL="1371600" lvl="2" indent="-317500" rtl="0">
              <a:lnSpc>
                <a:spcPct val="100000"/>
              </a:lnSpc>
              <a:spcBef>
                <a:spcPts val="0"/>
              </a:spcBef>
              <a:spcAft>
                <a:spcPts val="0"/>
              </a:spcAft>
              <a:buClr>
                <a:schemeClr val="dk2"/>
              </a:buClr>
              <a:buSzPts val="1400"/>
              <a:buFont typeface="Raleway"/>
              <a:buAutoNum type="romanLcPeriod"/>
              <a:defRPr>
                <a:solidFill>
                  <a:srgbClr val="434343"/>
                </a:solidFill>
              </a:defRPr>
            </a:lvl3pPr>
            <a:lvl4pPr marL="1828800" lvl="3" indent="-317500" rtl="0">
              <a:lnSpc>
                <a:spcPct val="100000"/>
              </a:lnSpc>
              <a:spcBef>
                <a:spcPts val="0"/>
              </a:spcBef>
              <a:spcAft>
                <a:spcPts val="0"/>
              </a:spcAft>
              <a:buClr>
                <a:schemeClr val="dk2"/>
              </a:buClr>
              <a:buSzPts val="1400"/>
              <a:buFont typeface="Raleway"/>
              <a:buAutoNum type="arabicPeriod"/>
              <a:defRPr>
                <a:solidFill>
                  <a:srgbClr val="434343"/>
                </a:solidFill>
              </a:defRPr>
            </a:lvl4pPr>
            <a:lvl5pPr marL="2286000" lvl="4" indent="-317500" rtl="0">
              <a:lnSpc>
                <a:spcPct val="100000"/>
              </a:lnSpc>
              <a:spcBef>
                <a:spcPts val="0"/>
              </a:spcBef>
              <a:spcAft>
                <a:spcPts val="0"/>
              </a:spcAft>
              <a:buClr>
                <a:schemeClr val="dk2"/>
              </a:buClr>
              <a:buSzPts val="1400"/>
              <a:buFont typeface="Raleway"/>
              <a:buAutoNum type="alphaLcPeriod"/>
              <a:defRPr>
                <a:solidFill>
                  <a:srgbClr val="434343"/>
                </a:solidFill>
              </a:defRPr>
            </a:lvl5pPr>
            <a:lvl6pPr marL="2743200" lvl="5" indent="-317500" rtl="0">
              <a:lnSpc>
                <a:spcPct val="100000"/>
              </a:lnSpc>
              <a:spcBef>
                <a:spcPts val="0"/>
              </a:spcBef>
              <a:spcAft>
                <a:spcPts val="0"/>
              </a:spcAft>
              <a:buClr>
                <a:schemeClr val="dk2"/>
              </a:buClr>
              <a:buSzPts val="1400"/>
              <a:buFont typeface="Raleway"/>
              <a:buAutoNum type="romanLcPeriod"/>
              <a:defRPr>
                <a:solidFill>
                  <a:srgbClr val="434343"/>
                </a:solidFill>
              </a:defRPr>
            </a:lvl6pPr>
            <a:lvl7pPr marL="3200400" lvl="6" indent="-317500" rtl="0">
              <a:lnSpc>
                <a:spcPct val="100000"/>
              </a:lnSpc>
              <a:spcBef>
                <a:spcPts val="0"/>
              </a:spcBef>
              <a:spcAft>
                <a:spcPts val="0"/>
              </a:spcAft>
              <a:buClr>
                <a:schemeClr val="dk2"/>
              </a:buClr>
              <a:buSzPts val="1400"/>
              <a:buFont typeface="Raleway"/>
              <a:buAutoNum type="arabicPeriod"/>
              <a:defRPr>
                <a:solidFill>
                  <a:srgbClr val="434343"/>
                </a:solidFill>
              </a:defRPr>
            </a:lvl7pPr>
            <a:lvl8pPr marL="3657600" lvl="7" indent="-317500" rtl="0">
              <a:lnSpc>
                <a:spcPct val="100000"/>
              </a:lnSpc>
              <a:spcBef>
                <a:spcPts val="0"/>
              </a:spcBef>
              <a:spcAft>
                <a:spcPts val="0"/>
              </a:spcAft>
              <a:buClr>
                <a:schemeClr val="dk2"/>
              </a:buClr>
              <a:buSzPts val="1400"/>
              <a:buFont typeface="Raleway"/>
              <a:buAutoNum type="alphaLcPeriod"/>
              <a:defRPr>
                <a:solidFill>
                  <a:srgbClr val="434343"/>
                </a:solidFill>
              </a:defRPr>
            </a:lvl8pPr>
            <a:lvl9pPr marL="4114800" lvl="8" indent="-317500" rtl="0">
              <a:lnSpc>
                <a:spcPct val="100000"/>
              </a:lnSpc>
              <a:spcBef>
                <a:spcPts val="0"/>
              </a:spcBef>
              <a:spcAft>
                <a:spcPts val="0"/>
              </a:spcAft>
              <a:buClr>
                <a:schemeClr val="dk2"/>
              </a:buClr>
              <a:buSzPts val="1400"/>
              <a:buFont typeface="Raleway"/>
              <a:buAutoNum type="romanLcPeriod"/>
              <a:defRPr>
                <a:solidFill>
                  <a:srgbClr val="434343"/>
                </a:solidFill>
              </a:defRPr>
            </a:lvl9pPr>
          </a:lstStyle>
          <a:p>
            <a:endParaRPr/>
          </a:p>
        </p:txBody>
      </p:sp>
    </p:spTree>
    <p:extLst>
      <p:ext uri="{BB962C8B-B14F-4D97-AF65-F5344CB8AC3E}">
        <p14:creationId xmlns:p14="http://schemas.microsoft.com/office/powerpoint/2010/main" val="4185799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AC1A9061-1D22-724D-9508-7BAEAF287353}" type="datetime1">
              <a:rPr lang="en-US" noProof="0" smtClean="0"/>
              <a:t>15-Apr-23</a:t>
            </a:fld>
            <a:endParaRPr lang="en-US" noProof="0" dirty="0"/>
          </a:p>
        </p:txBody>
      </p:sp>
      <p:sp>
        <p:nvSpPr>
          <p:cNvPr id="4" name="Footer Placeholder 3"/>
          <p:cNvSpPr>
            <a:spLocks noGrp="1"/>
          </p:cNvSpPr>
          <p:nvPr>
            <p:ph type="ftr" sz="quarter" idx="11"/>
          </p:nvPr>
        </p:nvSpPr>
        <p:spPr/>
        <p:txBody>
          <a:bodyPr/>
          <a:lstStyle/>
          <a:p>
            <a:endParaRPr lang="en-US" noProof="0" dirty="0"/>
          </a:p>
        </p:txBody>
      </p:sp>
      <p:sp>
        <p:nvSpPr>
          <p:cNvPr id="5" name="Slide Number Placeholder 4"/>
          <p:cNvSpPr>
            <a:spLocks noGrp="1"/>
          </p:cNvSpPr>
          <p:nvPr>
            <p:ph type="sldNum" sz="quarter" idx="12"/>
          </p:nvPr>
        </p:nvSpPr>
        <p:spPr/>
        <p:txBody>
          <a:bodyPr/>
          <a:lstStyle/>
          <a:p>
            <a:fld id="{9FF96B15-8338-45D5-A943-561235072D66}" type="slidenum">
              <a:rPr lang="en-US" noProof="0" smtClean="0"/>
              <a:t>‹#›</a:t>
            </a:fld>
            <a:endParaRPr lang="en-US" noProof="0" dirty="0"/>
          </a:p>
        </p:txBody>
      </p:sp>
      <p:sp>
        <p:nvSpPr>
          <p:cNvPr id="7" name="Text Placeholder 6">
            <a:extLst>
              <a:ext uri="{FF2B5EF4-FFF2-40B4-BE49-F238E27FC236}">
                <a16:creationId xmlns:a16="http://schemas.microsoft.com/office/drawing/2014/main" id="{575C1B7F-CD73-441E-89FC-46AA9E8B519B}"/>
              </a:ext>
            </a:extLst>
          </p:cNvPr>
          <p:cNvSpPr>
            <a:spLocks noGrp="1"/>
          </p:cNvSpPr>
          <p:nvPr>
            <p:ph type="body" sz="quarter" idx="13"/>
          </p:nvPr>
        </p:nvSpPr>
        <p:spPr>
          <a:xfrm>
            <a:off x="1323113" y="1804987"/>
            <a:ext cx="6497775" cy="2608262"/>
          </a:xfrm>
        </p:spPr>
        <p:txBody>
          <a:bodyPr anchor="ctr">
            <a:normAutofit/>
          </a:bodyPr>
          <a:lstStyle>
            <a:lvl1pPr marL="0" indent="0" algn="ctr">
              <a:buNone/>
              <a:defRPr sz="4500"/>
            </a:lvl1pPr>
            <a:lvl2pPr marL="342900" indent="0">
              <a:buNone/>
              <a:defRPr/>
            </a:lvl2pPr>
          </a:lstStyle>
          <a:p>
            <a:pPr lvl="0"/>
            <a:r>
              <a:rPr lang="en-US" noProof="0"/>
              <a:t>Click to edit Master text styles</a:t>
            </a:r>
          </a:p>
        </p:txBody>
      </p:sp>
    </p:spTree>
    <p:extLst>
      <p:ext uri="{BB962C8B-B14F-4D97-AF65-F5344CB8AC3E}">
        <p14:creationId xmlns:p14="http://schemas.microsoft.com/office/powerpoint/2010/main" val="21716099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3">
  <p:cSld name="Title only 13">
    <p:spTree>
      <p:nvGrpSpPr>
        <p:cNvPr id="1" name="Shape 609"/>
        <p:cNvGrpSpPr/>
        <p:nvPr/>
      </p:nvGrpSpPr>
      <p:grpSpPr>
        <a:xfrm>
          <a:off x="0" y="0"/>
          <a:ext cx="0" cy="0"/>
          <a:chOff x="0" y="0"/>
          <a:chExt cx="0" cy="0"/>
        </a:xfrm>
      </p:grpSpPr>
      <p:sp>
        <p:nvSpPr>
          <p:cNvPr id="612" name="Google Shape;612;p54"/>
          <p:cNvSpPr txBox="1">
            <a:spLocks noGrp="1"/>
          </p:cNvSpPr>
          <p:nvPr>
            <p:ph type="title"/>
          </p:nvPr>
        </p:nvSpPr>
        <p:spPr>
          <a:xfrm>
            <a:off x="1052100" y="535000"/>
            <a:ext cx="70398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2983640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6"/>
        <p:cNvGrpSpPr/>
        <p:nvPr/>
      </p:nvGrpSpPr>
      <p:grpSpPr>
        <a:xfrm>
          <a:off x="0" y="0"/>
          <a:ext cx="0" cy="0"/>
          <a:chOff x="0" y="0"/>
          <a:chExt cx="0" cy="0"/>
        </a:xfrm>
      </p:grpSpPr>
      <p:sp>
        <p:nvSpPr>
          <p:cNvPr id="54" name="Google Shape;54;p5"/>
          <p:cNvSpPr txBox="1">
            <a:spLocks noGrp="1"/>
          </p:cNvSpPr>
          <p:nvPr>
            <p:ph type="subTitle" idx="1"/>
          </p:nvPr>
        </p:nvSpPr>
        <p:spPr>
          <a:xfrm>
            <a:off x="1034538" y="2962650"/>
            <a:ext cx="2778000" cy="96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5"/>
          <p:cNvSpPr txBox="1">
            <a:spLocks noGrp="1"/>
          </p:cNvSpPr>
          <p:nvPr>
            <p:ph type="title"/>
          </p:nvPr>
        </p:nvSpPr>
        <p:spPr>
          <a:xfrm>
            <a:off x="720000" y="53500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 name="Google Shape;56;p5"/>
          <p:cNvSpPr txBox="1">
            <a:spLocks noGrp="1"/>
          </p:cNvSpPr>
          <p:nvPr>
            <p:ph type="title" idx="2"/>
          </p:nvPr>
        </p:nvSpPr>
        <p:spPr>
          <a:xfrm>
            <a:off x="1034538" y="2620600"/>
            <a:ext cx="27780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7" name="Google Shape;57;p5"/>
          <p:cNvSpPr txBox="1">
            <a:spLocks noGrp="1"/>
          </p:cNvSpPr>
          <p:nvPr>
            <p:ph type="subTitle" idx="3"/>
          </p:nvPr>
        </p:nvSpPr>
        <p:spPr>
          <a:xfrm>
            <a:off x="5331463" y="2962650"/>
            <a:ext cx="2778000" cy="96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5"/>
          <p:cNvSpPr txBox="1">
            <a:spLocks noGrp="1"/>
          </p:cNvSpPr>
          <p:nvPr>
            <p:ph type="title" idx="4"/>
          </p:nvPr>
        </p:nvSpPr>
        <p:spPr>
          <a:xfrm>
            <a:off x="5331463" y="2620600"/>
            <a:ext cx="2778000" cy="41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5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2165200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48389-F020-9272-FFA7-E04706F7D0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7959A-387A-04BA-A9C2-5DAA252A1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4CE21B-4FD8-C688-953B-171B45086595}"/>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5" name="Footer Placeholder 4">
            <a:extLst>
              <a:ext uri="{FF2B5EF4-FFF2-40B4-BE49-F238E27FC236}">
                <a16:creationId xmlns:a16="http://schemas.microsoft.com/office/drawing/2014/main" id="{9A1B5097-19F7-FA85-BD4F-68B0C38E2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832469-B7AC-7513-5869-636F45E5B5EB}"/>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32089256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4F628-E429-2578-1396-3A31291E446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3A1AC40-8F1A-9C90-0F32-C87AA26A349E}"/>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0E3336-86D9-9958-6B7D-49149E69C413}"/>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5" name="Footer Placeholder 4">
            <a:extLst>
              <a:ext uri="{FF2B5EF4-FFF2-40B4-BE49-F238E27FC236}">
                <a16:creationId xmlns:a16="http://schemas.microsoft.com/office/drawing/2014/main" id="{493F294C-D07B-F5A6-21A0-EA21F6AA90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FD38C6-92C6-DAA1-44E5-AAF0E4303D9B}"/>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266370754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36682-29D8-38B4-9934-2F978CF54D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2360C2-E423-22AE-526B-7BD700B227CE}"/>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9A4CAF-CCFD-2663-2A89-C92E8857B85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D1ACA0-DE7B-5DFA-335D-7CD45253078F}"/>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6" name="Footer Placeholder 5">
            <a:extLst>
              <a:ext uri="{FF2B5EF4-FFF2-40B4-BE49-F238E27FC236}">
                <a16:creationId xmlns:a16="http://schemas.microsoft.com/office/drawing/2014/main" id="{70172FEE-98DC-2502-8287-02E752294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157C7-E5DA-D47F-B82E-F629AEF66463}"/>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372674418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6CC6-A36D-F267-DD49-C1F926BF8A3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B800E1-D5D9-AD98-7ADA-388318D85D5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099F310-DEEC-7BE2-F4A1-3A0C530604C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0728CE-905A-10CD-F558-5C1AB2D5587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94D89AF-E187-0404-5FE3-069791F3F4B1}"/>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10804C-0A23-BEB8-511F-3F0779F93457}"/>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8" name="Footer Placeholder 7">
            <a:extLst>
              <a:ext uri="{FF2B5EF4-FFF2-40B4-BE49-F238E27FC236}">
                <a16:creationId xmlns:a16="http://schemas.microsoft.com/office/drawing/2014/main" id="{52AE1556-48C1-37F2-661F-B5F6558F94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CE0C9-F72C-0A57-1C4D-60F4D88E5993}"/>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140558580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B37C-1A47-E7F4-C0F3-D80CB77611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9C81B4-1B26-CC59-3371-25C506F4034B}"/>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4" name="Footer Placeholder 3">
            <a:extLst>
              <a:ext uri="{FF2B5EF4-FFF2-40B4-BE49-F238E27FC236}">
                <a16:creationId xmlns:a16="http://schemas.microsoft.com/office/drawing/2014/main" id="{A7678BFB-55D9-8B1C-7C27-3A1D95E94C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D5A281-FD9D-DB42-C011-33B7A5E8B090}"/>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8782866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7B27CE-259D-A997-FC4C-688F05CE9C8F}"/>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3" name="Footer Placeholder 2">
            <a:extLst>
              <a:ext uri="{FF2B5EF4-FFF2-40B4-BE49-F238E27FC236}">
                <a16:creationId xmlns:a16="http://schemas.microsoft.com/office/drawing/2014/main" id="{9614D032-8D1C-65F7-6939-2A74E38820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52FE5C-02A3-0296-A8E9-0780B1CCB7F1}"/>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2373481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13B82-387F-E4A4-4443-3BF0C1AA7AB0}"/>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9FF5C75-86AC-BAEC-19C4-6E53FF2146F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4C2B52-89DE-094E-6DA8-0B3B81B1742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5A8D430-BE34-D3A6-6C9F-700D1E8F4A1C}"/>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6" name="Footer Placeholder 5">
            <a:extLst>
              <a:ext uri="{FF2B5EF4-FFF2-40B4-BE49-F238E27FC236}">
                <a16:creationId xmlns:a16="http://schemas.microsoft.com/office/drawing/2014/main" id="{0B797247-702B-9B4D-D7A8-CCBC8C0E06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FCC19E-6D01-43F9-7034-2D841EC56087}"/>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27385269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9160-4C25-7307-40F8-B9ED1852D9E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F06BC4C-7229-E09C-859A-4C0A9C9D785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5404904-E62B-6E09-F314-057C64E2DD6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EE826C8-BB6E-CD28-D62F-42E6E0E51C56}"/>
              </a:ext>
            </a:extLst>
          </p:cNvPr>
          <p:cNvSpPr>
            <a:spLocks noGrp="1"/>
          </p:cNvSpPr>
          <p:nvPr>
            <p:ph type="dt" sz="half" idx="10"/>
          </p:nvPr>
        </p:nvSpPr>
        <p:spPr/>
        <p:txBody>
          <a:bodyPr/>
          <a:lstStyle/>
          <a:p>
            <a:fld id="{61E0B901-8BFC-4F31-9EE6-8D30E7EFC267}" type="datetimeFigureOut">
              <a:rPr lang="en-US" smtClean="0"/>
              <a:t>15-Apr-23</a:t>
            </a:fld>
            <a:endParaRPr lang="en-US"/>
          </a:p>
        </p:txBody>
      </p:sp>
      <p:sp>
        <p:nvSpPr>
          <p:cNvPr id="6" name="Footer Placeholder 5">
            <a:extLst>
              <a:ext uri="{FF2B5EF4-FFF2-40B4-BE49-F238E27FC236}">
                <a16:creationId xmlns:a16="http://schemas.microsoft.com/office/drawing/2014/main" id="{316AE210-E42D-D6EE-84D7-E50005DE88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5D4FEA-DDB7-5971-CB70-2825F0267A7D}"/>
              </a:ext>
            </a:extLst>
          </p:cNvPr>
          <p:cNvSpPr>
            <a:spLocks noGrp="1"/>
          </p:cNvSpPr>
          <p:nvPr>
            <p:ph type="sldNum" sz="quarter" idx="12"/>
          </p:nvPr>
        </p:nvSpPr>
        <p:spPr/>
        <p:txBody>
          <a:bodyPr/>
          <a:lstStyle/>
          <a:p>
            <a:fld id="{BA430EDE-DFC8-489D-8732-6F9473DD5B4D}" type="slidenum">
              <a:rPr lang="en-US" smtClean="0"/>
              <a:t>‹#›</a:t>
            </a:fld>
            <a:endParaRPr lang="en-US"/>
          </a:p>
        </p:txBody>
      </p:sp>
    </p:spTree>
    <p:extLst>
      <p:ext uri="{BB962C8B-B14F-4D97-AF65-F5344CB8AC3E}">
        <p14:creationId xmlns:p14="http://schemas.microsoft.com/office/powerpoint/2010/main" val="373368836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D88008-0DAB-DFF3-CA94-034A41F61F3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4A23B-08FE-5BD0-5D94-D55B3EDEF89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03B9F-37E5-4B81-42D1-5BD6350E0FA8}"/>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1E0B901-8BFC-4F31-9EE6-8D30E7EFC267}" type="datetimeFigureOut">
              <a:rPr lang="en-US" smtClean="0"/>
              <a:t>15-Apr-23</a:t>
            </a:fld>
            <a:endParaRPr lang="en-US"/>
          </a:p>
        </p:txBody>
      </p:sp>
      <p:sp>
        <p:nvSpPr>
          <p:cNvPr id="5" name="Footer Placeholder 4">
            <a:extLst>
              <a:ext uri="{FF2B5EF4-FFF2-40B4-BE49-F238E27FC236}">
                <a16:creationId xmlns:a16="http://schemas.microsoft.com/office/drawing/2014/main" id="{4636D742-20AD-5F50-CDB9-A70E9F95B5F4}"/>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F392C5-D0A9-9139-68C0-7A0BDB6D51A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A430EDE-DFC8-489D-8732-6F9473DD5B4D}" type="slidenum">
              <a:rPr lang="en-US" smtClean="0"/>
              <a:t>‹#›</a:t>
            </a:fld>
            <a:endParaRPr lang="en-US"/>
          </a:p>
        </p:txBody>
      </p:sp>
    </p:spTree>
    <p:extLst>
      <p:ext uri="{BB962C8B-B14F-4D97-AF65-F5344CB8AC3E}">
        <p14:creationId xmlns:p14="http://schemas.microsoft.com/office/powerpoint/2010/main" val="60191632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7" r:id="rId13"/>
    <p:sldLayoutId id="2147483778" r:id="rId14"/>
    <p:sldLayoutId id="2147483779"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D3DFD5-BF73-D2DC-B06F-F5B803073982}"/>
              </a:ext>
            </a:extLst>
          </p:cNvPr>
          <p:cNvSpPr txBox="1"/>
          <p:nvPr/>
        </p:nvSpPr>
        <p:spPr>
          <a:xfrm>
            <a:off x="4786734" y="3625481"/>
            <a:ext cx="4572000" cy="1231043"/>
          </a:xfrm>
          <a:prstGeom prst="rect">
            <a:avLst/>
          </a:prstGeom>
          <a:noFill/>
        </p:spPr>
        <p:txBody>
          <a:bodyPr wrap="square">
            <a:spAutoFit/>
          </a:bodyPr>
          <a:lstStyle/>
          <a:p>
            <a:pPr marL="0" marR="0" algn="ctr">
              <a:lnSpc>
                <a:spcPct val="107000"/>
              </a:lnSpc>
              <a:spcBef>
                <a:spcPts val="0"/>
              </a:spcBef>
              <a:spcAft>
                <a:spcPts val="800"/>
              </a:spcAft>
            </a:pPr>
            <a:r>
              <a:rPr lang="en-IN" sz="1600" b="1"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Submitted by</a:t>
            </a:r>
            <a:endParaRPr lang="en-US" sz="1600" dirty="0">
              <a:solidFill>
                <a:schemeClr val="accent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N A V RAMA KRISHNA REDDY</a:t>
            </a:r>
            <a:endParaRPr lang="en-US" sz="16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IV </a:t>
            </a:r>
            <a:r>
              <a:rPr lang="en-IN" sz="1600" dirty="0" err="1">
                <a:solidFill>
                  <a:srgbClr val="00B050"/>
                </a:solidFill>
                <a:latin typeface="Times New Roman" panose="02020603050405020304" pitchFamily="18" charset="0"/>
                <a:ea typeface="Calibri" panose="020F0502020204030204" pitchFamily="34" charset="0"/>
                <a:cs typeface="Times New Roman" panose="02020603050405020304" pitchFamily="18" charset="0"/>
              </a:rPr>
              <a:t>B.Tech</a:t>
            </a:r>
            <a:r>
              <a:rPr lang="en-IN" sz="1600"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 CSE</a:t>
            </a:r>
            <a:endParaRPr lang="en-IN" sz="16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Reg No</a:t>
            </a:r>
            <a:r>
              <a:rPr lang="en-IN" sz="160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 198297601035</a:t>
            </a:r>
            <a:endParaRPr lang="en-US" sz="16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3260C1C-5D8E-DF91-4A00-B480D4FC99DC}"/>
              </a:ext>
            </a:extLst>
          </p:cNvPr>
          <p:cNvSpPr txBox="1"/>
          <p:nvPr/>
        </p:nvSpPr>
        <p:spPr>
          <a:xfrm>
            <a:off x="-439970" y="3625481"/>
            <a:ext cx="4797238" cy="1231043"/>
          </a:xfrm>
          <a:prstGeom prst="rect">
            <a:avLst/>
          </a:prstGeom>
          <a:noFill/>
        </p:spPr>
        <p:txBody>
          <a:bodyPr wrap="square">
            <a:spAutoFit/>
          </a:bodyPr>
          <a:lstStyle/>
          <a:p>
            <a:pPr marL="0" marR="0" algn="ctr">
              <a:lnSpc>
                <a:spcPct val="107000"/>
              </a:lnSpc>
              <a:spcBef>
                <a:spcPts val="0"/>
              </a:spcBef>
              <a:spcAft>
                <a:spcPts val="800"/>
              </a:spcAft>
            </a:pPr>
            <a:r>
              <a:rPr lang="en-IN" sz="1600" b="1" dirty="0">
                <a:solidFill>
                  <a:schemeClr val="accent3">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rPr>
              <a:t>Under the esteemed guidance of</a:t>
            </a:r>
            <a:endParaRPr lang="en-US" sz="1600" dirty="0">
              <a:solidFill>
                <a:schemeClr val="accent3">
                  <a:lumMod val="2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b="1"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Mr. M. </a:t>
            </a:r>
            <a:r>
              <a:rPr lang="en-IN" sz="1600" b="1" dirty="0" err="1">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RamaKrishna</a:t>
            </a:r>
            <a:endParaRPr lang="en-US"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IN"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rPr>
              <a:t>Assistant Professor</a:t>
            </a:r>
          </a:p>
          <a:p>
            <a:pPr marL="0" marR="0" algn="ctr">
              <a:lnSpc>
                <a:spcPct val="107000"/>
              </a:lnSpc>
              <a:spcBef>
                <a:spcPts val="0"/>
              </a:spcBef>
              <a:spcAft>
                <a:spcPts val="0"/>
              </a:spcAft>
            </a:pPr>
            <a:r>
              <a:rPr lang="en-IN" sz="1600"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Department of CSE</a:t>
            </a:r>
            <a:endParaRPr lang="en-US" sz="1600" dirty="0">
              <a:solidFill>
                <a:srgbClr val="00206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72AA167-2EE8-AB1E-19B7-78B04AB0A59D}"/>
              </a:ext>
            </a:extLst>
          </p:cNvPr>
          <p:cNvSpPr txBox="1"/>
          <p:nvPr/>
        </p:nvSpPr>
        <p:spPr>
          <a:xfrm>
            <a:off x="1290918" y="159972"/>
            <a:ext cx="6555441" cy="1311962"/>
          </a:xfrm>
          <a:prstGeom prst="rect">
            <a:avLst/>
          </a:prstGeom>
          <a:noFill/>
        </p:spPr>
        <p:txBody>
          <a:bodyPr wrap="square">
            <a:spAutoFit/>
          </a:bodyPr>
          <a:lstStyle/>
          <a:p>
            <a:pPr marL="0" marR="0" algn="ctr">
              <a:lnSpc>
                <a:spcPct val="107000"/>
              </a:lnSpc>
              <a:spcBef>
                <a:spcPts val="0"/>
              </a:spcBef>
              <a:spcAft>
                <a:spcPts val="800"/>
              </a:spcAft>
            </a:pPr>
            <a:r>
              <a:rPr lang="en-IN" sz="1400" b="1"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DEPARTMENT OF COMPUTER SCIENCE AND ENGINEERING</a:t>
            </a:r>
            <a:endParaRPr lang="en-US" sz="1200" dirty="0">
              <a:solidFill>
                <a:schemeClr val="bg2">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1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UNIVERSITY COLLEGE OF ENGINEERING </a:t>
            </a:r>
            <a:endParaRPr lang="en-US" sz="1200"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1400" b="1"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rPr>
              <a:t>ADIKAVI NANNAYA UNIVERSITY</a:t>
            </a:r>
            <a:endParaRPr lang="en-US" sz="1200" dirty="0">
              <a:solidFill>
                <a:srgbClr val="C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IN" sz="1400" b="1"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rPr>
              <a:t>RAJAMAHENDRAVARAM</a:t>
            </a:r>
            <a:endParaRPr lang="en-US" sz="1200"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F663E98E-C683-FF30-8CD8-69BBE0D785D9}"/>
              </a:ext>
            </a:extLst>
          </p:cNvPr>
          <p:cNvPicPr>
            <a:picLocks noChangeAspect="1"/>
          </p:cNvPicPr>
          <p:nvPr/>
        </p:nvPicPr>
        <p:blipFill>
          <a:blip r:embed="rId2"/>
          <a:stretch>
            <a:fillRect/>
          </a:stretch>
        </p:blipFill>
        <p:spPr>
          <a:xfrm>
            <a:off x="3751356" y="1396662"/>
            <a:ext cx="1641288" cy="1692902"/>
          </a:xfrm>
          <a:prstGeom prst="rect">
            <a:avLst/>
          </a:prstGeom>
        </p:spPr>
      </p:pic>
      <p:sp>
        <p:nvSpPr>
          <p:cNvPr id="3" name="TextBox 2">
            <a:extLst>
              <a:ext uri="{FF2B5EF4-FFF2-40B4-BE49-F238E27FC236}">
                <a16:creationId xmlns:a16="http://schemas.microsoft.com/office/drawing/2014/main" id="{D6BB8F73-77EB-9CB2-E01B-CB1787BE805C}"/>
              </a:ext>
            </a:extLst>
          </p:cNvPr>
          <p:cNvSpPr txBox="1"/>
          <p:nvPr/>
        </p:nvSpPr>
        <p:spPr>
          <a:xfrm>
            <a:off x="1873658" y="3048000"/>
            <a:ext cx="5493870" cy="461665"/>
          </a:xfrm>
          <a:prstGeom prst="rect">
            <a:avLst/>
          </a:prstGeom>
          <a:noFill/>
        </p:spPr>
        <p:txBody>
          <a:bodyPr wrap="square">
            <a:spAutoFit/>
          </a:bodyPr>
          <a:lstStyle/>
          <a:p>
            <a:pPr algn="ctr"/>
            <a:r>
              <a:rPr lang="en-IN" sz="2400" b="1" dirty="0">
                <a:solidFill>
                  <a:srgbClr val="0070C0"/>
                </a:solidFill>
              </a:rPr>
              <a:t>D</a:t>
            </a:r>
            <a:r>
              <a:rPr lang="en-US" sz="2400" b="1" dirty="0">
                <a:solidFill>
                  <a:srgbClr val="0070C0"/>
                </a:solidFill>
              </a:rPr>
              <a:t>river Guidance System for Indian Roads</a:t>
            </a:r>
          </a:p>
        </p:txBody>
      </p:sp>
    </p:spTree>
    <p:extLst>
      <p:ext uri="{BB962C8B-B14F-4D97-AF65-F5344CB8AC3E}">
        <p14:creationId xmlns:p14="http://schemas.microsoft.com/office/powerpoint/2010/main" val="2403293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ED6A-7DEE-4682-BD94-6D05FECE02B3}"/>
              </a:ext>
            </a:extLst>
          </p:cNvPr>
          <p:cNvSpPr>
            <a:spLocks noGrp="1"/>
          </p:cNvSpPr>
          <p:nvPr>
            <p:ph type="title"/>
          </p:nvPr>
        </p:nvSpPr>
        <p:spPr/>
        <p:txBody>
          <a:bodyPr/>
          <a:lstStyle/>
          <a:p>
            <a:pPr algn="ctr"/>
            <a:r>
              <a:rPr lang="en-US" b="1" u="sng" dirty="0"/>
              <a:t>Hardware Requirements</a:t>
            </a:r>
          </a:p>
        </p:txBody>
      </p:sp>
      <p:sp>
        <p:nvSpPr>
          <p:cNvPr id="5" name="Rectangle 1">
            <a:extLst>
              <a:ext uri="{FF2B5EF4-FFF2-40B4-BE49-F238E27FC236}">
                <a16:creationId xmlns:a16="http://schemas.microsoft.com/office/drawing/2014/main" id="{75A9731A-F13D-E4D8-C008-8D25EB59FEAF}"/>
              </a:ext>
            </a:extLst>
          </p:cNvPr>
          <p:cNvSpPr>
            <a:spLocks noChangeArrowheads="1"/>
          </p:cNvSpPr>
          <p:nvPr/>
        </p:nvSpPr>
        <p:spPr bwMode="auto">
          <a:xfrm>
            <a:off x="348121" y="2295934"/>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sp>
        <p:nvSpPr>
          <p:cNvPr id="7" name="Rectangle 2">
            <a:extLst>
              <a:ext uri="{FF2B5EF4-FFF2-40B4-BE49-F238E27FC236}">
                <a16:creationId xmlns:a16="http://schemas.microsoft.com/office/drawing/2014/main" id="{4E4016F9-5356-D3BF-0801-BE99CA3DED31}"/>
              </a:ext>
            </a:extLst>
          </p:cNvPr>
          <p:cNvSpPr>
            <a:spLocks noChangeArrowheads="1"/>
          </p:cNvSpPr>
          <p:nvPr/>
        </p:nvSpPr>
        <p:spPr bwMode="auto">
          <a:xfrm>
            <a:off x="1" y="3295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11" name="Table 10">
            <a:extLst>
              <a:ext uri="{FF2B5EF4-FFF2-40B4-BE49-F238E27FC236}">
                <a16:creationId xmlns:a16="http://schemas.microsoft.com/office/drawing/2014/main" id="{5CFF30EA-17CE-39BA-8D0D-B710086ECB2B}"/>
              </a:ext>
            </a:extLst>
          </p:cNvPr>
          <p:cNvGraphicFramePr>
            <a:graphicFrameLocks noGrp="1"/>
          </p:cNvGraphicFramePr>
          <p:nvPr>
            <p:extLst>
              <p:ext uri="{D42A27DB-BD31-4B8C-83A1-F6EECF244321}">
                <p14:modId xmlns:p14="http://schemas.microsoft.com/office/powerpoint/2010/main" val="3356298397"/>
              </p:ext>
            </p:extLst>
          </p:nvPr>
        </p:nvGraphicFramePr>
        <p:xfrm>
          <a:off x="1033896" y="1537855"/>
          <a:ext cx="7076207" cy="2674014"/>
        </p:xfrm>
        <a:graphic>
          <a:graphicData uri="http://schemas.openxmlformats.org/drawingml/2006/table">
            <a:tbl>
              <a:tblPr firstRow="1" firstCol="1" bandRow="1"/>
              <a:tblGrid>
                <a:gridCol w="2452281">
                  <a:extLst>
                    <a:ext uri="{9D8B030D-6E8A-4147-A177-3AD203B41FA5}">
                      <a16:colId xmlns:a16="http://schemas.microsoft.com/office/drawing/2014/main" val="59457240"/>
                    </a:ext>
                  </a:extLst>
                </a:gridCol>
                <a:gridCol w="2452281">
                  <a:extLst>
                    <a:ext uri="{9D8B030D-6E8A-4147-A177-3AD203B41FA5}">
                      <a16:colId xmlns:a16="http://schemas.microsoft.com/office/drawing/2014/main" val="931403724"/>
                    </a:ext>
                  </a:extLst>
                </a:gridCol>
                <a:gridCol w="2171645">
                  <a:extLst>
                    <a:ext uri="{9D8B030D-6E8A-4147-A177-3AD203B41FA5}">
                      <a16:colId xmlns:a16="http://schemas.microsoft.com/office/drawing/2014/main" val="2021235799"/>
                    </a:ext>
                  </a:extLst>
                </a:gridCol>
              </a:tblGrid>
              <a:tr h="510846">
                <a:tc>
                  <a:txBody>
                    <a:bodyPr/>
                    <a:lstStyle/>
                    <a:p>
                      <a:pPr marL="0" marR="0" algn="ctr">
                        <a:lnSpc>
                          <a:spcPct val="150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In Development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In Production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75503123"/>
                  </a:ext>
                </a:extLst>
              </a:tr>
              <a:tr h="510846">
                <a:tc>
                  <a:txBody>
                    <a:bodyPr/>
                    <a:lstStyle/>
                    <a:p>
                      <a:pPr marL="0" marR="0" algn="ctr">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Processor</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Intel i3 or above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a:effectLst/>
                          <a:latin typeface="Times New Roman" panose="02020603050405020304" pitchFamily="18" charset="0"/>
                          <a:ea typeface="Calibri" panose="020F0502020204030204" pitchFamily="34" charset="0"/>
                          <a:cs typeface="Times New Roman" panose="02020603050405020304" pitchFamily="18" charset="0"/>
                        </a:rPr>
                        <a:t>Raspberry Pi Model 4</a:t>
                      </a:r>
                      <a:endParaRPr lang="en-US" sz="10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1932516"/>
                  </a:ext>
                </a:extLst>
              </a:tr>
              <a:tr h="510846">
                <a:tc>
                  <a:txBody>
                    <a:bodyPr/>
                    <a:lstStyle/>
                    <a:p>
                      <a:pPr marL="0" marR="0" algn="ctr">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RAM</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Min 8 GB RAM</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8 GB RAM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7507087"/>
                  </a:ext>
                </a:extLst>
              </a:tr>
              <a:tr h="559138">
                <a:tc>
                  <a:txBody>
                    <a:bodyPr/>
                    <a:lstStyle/>
                    <a:p>
                      <a:pPr marL="0" marR="0" algn="ctr">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Storage</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b="0" u="none" strike="noStrike" dirty="0">
                          <a:effectLst/>
                          <a:latin typeface="Times New Roman" panose="02020603050405020304" pitchFamily="18" charset="0"/>
                          <a:ea typeface="Calibri" panose="020F0502020204030204" pitchFamily="34" charset="0"/>
                          <a:cs typeface="Times New Roman" panose="02020603050405020304" pitchFamily="18" charset="0"/>
                        </a:rPr>
                        <a:t>500 GB SSD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16 GB SD Card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5731514"/>
                  </a:ext>
                </a:extLst>
              </a:tr>
              <a:tr h="559138">
                <a:tc>
                  <a:txBody>
                    <a:bodyPr/>
                    <a:lstStyle/>
                    <a:p>
                      <a:pPr marL="0" marR="0" algn="ctr">
                        <a:lnSpc>
                          <a:spcPct val="150000"/>
                        </a:lnSpc>
                        <a:spcBef>
                          <a:spcPts val="0"/>
                        </a:spcBef>
                        <a:spcAft>
                          <a:spcPts val="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Camera</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b="1" u="none" strike="noStrike"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Pi Cam</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0"/>
                        </a:spcBef>
                        <a:spcAft>
                          <a:spcPts val="0"/>
                        </a:spcAf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5256524"/>
                  </a:ext>
                </a:extLst>
              </a:tr>
            </a:tbl>
          </a:graphicData>
        </a:graphic>
      </p:graphicFrame>
    </p:spTree>
    <p:extLst>
      <p:ext uri="{BB962C8B-B14F-4D97-AF65-F5344CB8AC3E}">
        <p14:creationId xmlns:p14="http://schemas.microsoft.com/office/powerpoint/2010/main" val="3670993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ED6A-7DEE-4682-BD94-6D05FECE02B3}"/>
              </a:ext>
            </a:extLst>
          </p:cNvPr>
          <p:cNvSpPr>
            <a:spLocks noGrp="1"/>
          </p:cNvSpPr>
          <p:nvPr>
            <p:ph type="title"/>
          </p:nvPr>
        </p:nvSpPr>
        <p:spPr/>
        <p:txBody>
          <a:bodyPr/>
          <a:lstStyle/>
          <a:p>
            <a:pPr algn="ctr"/>
            <a:r>
              <a:rPr lang="en-US" b="1" u="sng" dirty="0"/>
              <a:t>Software Requirements</a:t>
            </a:r>
          </a:p>
        </p:txBody>
      </p:sp>
      <p:graphicFrame>
        <p:nvGraphicFramePr>
          <p:cNvPr id="5" name="Table 4">
            <a:extLst>
              <a:ext uri="{FF2B5EF4-FFF2-40B4-BE49-F238E27FC236}">
                <a16:creationId xmlns:a16="http://schemas.microsoft.com/office/drawing/2014/main" id="{0EF96132-C7F2-D382-84A3-290FB862F907}"/>
              </a:ext>
            </a:extLst>
          </p:cNvPr>
          <p:cNvGraphicFramePr>
            <a:graphicFrameLocks noGrp="1"/>
          </p:cNvGraphicFramePr>
          <p:nvPr>
            <p:extLst>
              <p:ext uri="{D42A27DB-BD31-4B8C-83A1-F6EECF244321}">
                <p14:modId xmlns:p14="http://schemas.microsoft.com/office/powerpoint/2010/main" val="2154734187"/>
              </p:ext>
            </p:extLst>
          </p:nvPr>
        </p:nvGraphicFramePr>
        <p:xfrm>
          <a:off x="987136" y="1645214"/>
          <a:ext cx="6993081" cy="2833269"/>
        </p:xfrm>
        <a:graphic>
          <a:graphicData uri="http://schemas.openxmlformats.org/drawingml/2006/table">
            <a:tbl>
              <a:tblPr firstRow="1" firstCol="1" bandRow="1"/>
              <a:tblGrid>
                <a:gridCol w="2331027">
                  <a:extLst>
                    <a:ext uri="{9D8B030D-6E8A-4147-A177-3AD203B41FA5}">
                      <a16:colId xmlns:a16="http://schemas.microsoft.com/office/drawing/2014/main" val="3491582339"/>
                    </a:ext>
                  </a:extLst>
                </a:gridCol>
                <a:gridCol w="2331027">
                  <a:extLst>
                    <a:ext uri="{9D8B030D-6E8A-4147-A177-3AD203B41FA5}">
                      <a16:colId xmlns:a16="http://schemas.microsoft.com/office/drawing/2014/main" val="3948149693"/>
                    </a:ext>
                  </a:extLst>
                </a:gridCol>
                <a:gridCol w="2331027">
                  <a:extLst>
                    <a:ext uri="{9D8B030D-6E8A-4147-A177-3AD203B41FA5}">
                      <a16:colId xmlns:a16="http://schemas.microsoft.com/office/drawing/2014/main" val="3613909899"/>
                    </a:ext>
                  </a:extLst>
                </a:gridCol>
              </a:tblGrid>
              <a:tr h="528759">
                <a:tc>
                  <a:txBody>
                    <a:bodyPr/>
                    <a:lstStyle/>
                    <a:p>
                      <a:pPr marL="0" marR="0" algn="ctr">
                        <a:lnSpc>
                          <a:spcPct val="150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In Development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In Production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8385047"/>
                  </a:ext>
                </a:extLst>
              </a:tr>
              <a:tr h="528759">
                <a:tc>
                  <a:txBody>
                    <a:bodyPr/>
                    <a:lstStyle/>
                    <a:p>
                      <a:pPr marL="0" marR="0" algn="ctr">
                        <a:lnSpc>
                          <a:spcPct val="150000"/>
                        </a:lnSpc>
                        <a:spcBef>
                          <a:spcPts val="0"/>
                        </a:spcBef>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Operating System</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Windows 10 or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Ububtu</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Raspberry Pi OS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2337009"/>
                  </a:ext>
                </a:extLst>
              </a:tr>
              <a:tr h="528759">
                <a:tc>
                  <a:txBody>
                    <a:bodyPr/>
                    <a:lstStyle/>
                    <a:p>
                      <a:pPr marL="0" marR="0" algn="ctr">
                        <a:lnSpc>
                          <a:spcPct val="150000"/>
                        </a:lnSpc>
                        <a:spcBef>
                          <a:spcPts val="0"/>
                        </a:spcBef>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Programming Language</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Python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Python</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5654583"/>
                  </a:ext>
                </a:extLst>
              </a:tr>
              <a:tr h="528759">
                <a:tc>
                  <a:txBody>
                    <a:bodyPr/>
                    <a:lstStyle/>
                    <a:p>
                      <a:pPr marL="0" marR="0" algn="ctr">
                        <a:lnSpc>
                          <a:spcPct val="150000"/>
                        </a:lnSpc>
                        <a:spcBef>
                          <a:spcPts val="0"/>
                        </a:spcBef>
                        <a:spcAft>
                          <a:spcPts val="0"/>
                        </a:spcAft>
                      </a:pPr>
                      <a:r>
                        <a:rPr lang="en-US" sz="1600" b="1" dirty="0">
                          <a:effectLst/>
                          <a:latin typeface="Times New Roman" panose="02020603050405020304" pitchFamily="18" charset="0"/>
                          <a:ea typeface="Calibri" panose="020F0502020204030204" pitchFamily="34" charset="0"/>
                          <a:cs typeface="Times New Roman" panose="02020603050405020304" pitchFamily="18" charset="0"/>
                        </a:rPr>
                        <a:t>IDE</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Google Collaboratory</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dirty="0" err="1">
                          <a:effectLst/>
                          <a:latin typeface="Calibri" panose="020F0502020204030204" pitchFamily="34" charset="0"/>
                          <a:ea typeface="Calibri" panose="020F0502020204030204" pitchFamily="34" charset="0"/>
                          <a:cs typeface="Times New Roman" panose="02020603050405020304" pitchFamily="18" charset="0"/>
                        </a:rPr>
                        <a:t>Geany</a:t>
                      </a:r>
                      <a:r>
                        <a:rPr lang="en-US" sz="1600" dirty="0">
                          <a:effectLst/>
                          <a:latin typeface="Calibri" panose="020F0502020204030204" pitchFamily="34" charset="0"/>
                          <a:ea typeface="Calibri" panose="020F0502020204030204" pitchFamily="34" charset="0"/>
                          <a:cs typeface="Times New Roman" panose="02020603050405020304" pitchFamily="18" charset="0"/>
                        </a:rPr>
                        <a:t>/</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Thony</a:t>
                      </a:r>
                      <a:r>
                        <a:rPr lang="en-US" sz="1600" dirty="0">
                          <a:effectLst/>
                          <a:latin typeface="Calibri" panose="020F0502020204030204" pitchFamily="34" charset="0"/>
                          <a:ea typeface="Calibri" panose="020F0502020204030204" pitchFamily="34" charset="0"/>
                          <a:cs typeface="Times New Roman" panose="02020603050405020304" pitchFamily="18" charset="0"/>
                        </a:rPr>
                        <a:t> Python</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787704"/>
                  </a:ext>
                </a:extLst>
              </a:tr>
              <a:tr h="718233">
                <a:tc>
                  <a:txBody>
                    <a:bodyPr/>
                    <a:lstStyle/>
                    <a:p>
                      <a:pPr marL="0" marR="0" algn="ctr">
                        <a:lnSpc>
                          <a:spcPct val="150000"/>
                        </a:lnSpc>
                        <a:spcBef>
                          <a:spcPts val="0"/>
                        </a:spcBef>
                        <a:spcAft>
                          <a:spcPts val="0"/>
                        </a:spcAft>
                      </a:pPr>
                      <a:r>
                        <a:rPr lang="en-US" sz="1500" b="1" dirty="0">
                          <a:effectLst/>
                          <a:latin typeface="Times New Roman" panose="02020603050405020304" pitchFamily="18" charset="0"/>
                          <a:ea typeface="Calibri" panose="020F0502020204030204" pitchFamily="34" charset="0"/>
                          <a:cs typeface="Times New Roman" panose="02020603050405020304" pitchFamily="18" charset="0"/>
                        </a:rPr>
                        <a:t>Libraries and Frameworks</a:t>
                      </a: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Coco Dataset, MakeSense.ai, OpenCV</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dirty="0" err="1">
                          <a:latin typeface="Times New Roman" panose="02020603050405020304" pitchFamily="18" charset="0"/>
                          <a:ea typeface="Calibri" panose="020F0502020204030204" pitchFamily="34" charset="0"/>
                          <a:cs typeface="Times New Roman" panose="02020603050405020304" pitchFamily="18" charset="0"/>
                        </a:rPr>
                        <a:t>Numpy</a:t>
                      </a:r>
                      <a:r>
                        <a:rPr lang="en-US" sz="1600" dirty="0">
                          <a:latin typeface="Times New Roman" panose="02020603050405020304" pitchFamily="18" charset="0"/>
                          <a:ea typeface="Calibri" panose="020F0502020204030204" pitchFamily="34" charset="0"/>
                          <a:cs typeface="Times New Roman" panose="02020603050405020304" pitchFamily="18" charset="0"/>
                        </a:rPr>
                        <a:t>, matplotlib, OpenCV</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8272463"/>
                  </a:ext>
                </a:extLst>
              </a:tr>
            </a:tbl>
          </a:graphicData>
        </a:graphic>
      </p:graphicFrame>
    </p:spTree>
    <p:extLst>
      <p:ext uri="{BB962C8B-B14F-4D97-AF65-F5344CB8AC3E}">
        <p14:creationId xmlns:p14="http://schemas.microsoft.com/office/powerpoint/2010/main" val="4140624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EF7D8-1CB2-54ED-6A37-5B49DE1E894C}"/>
              </a:ext>
            </a:extLst>
          </p:cNvPr>
          <p:cNvSpPr>
            <a:spLocks noGrp="1"/>
          </p:cNvSpPr>
          <p:nvPr>
            <p:ph type="title"/>
          </p:nvPr>
        </p:nvSpPr>
        <p:spPr/>
        <p:txBody>
          <a:bodyPr/>
          <a:lstStyle/>
          <a:p>
            <a:pPr algn="ctr"/>
            <a:r>
              <a:rPr lang="en-US" b="1" u="sng" dirty="0"/>
              <a:t>Functional Requirements</a:t>
            </a:r>
          </a:p>
        </p:txBody>
      </p:sp>
      <p:sp>
        <p:nvSpPr>
          <p:cNvPr id="5" name="TextBox 4">
            <a:extLst>
              <a:ext uri="{FF2B5EF4-FFF2-40B4-BE49-F238E27FC236}">
                <a16:creationId xmlns:a16="http://schemas.microsoft.com/office/drawing/2014/main" id="{64891B1F-29C8-17D3-3E9E-E826FCCEB24B}"/>
              </a:ext>
            </a:extLst>
          </p:cNvPr>
          <p:cNvSpPr txBox="1"/>
          <p:nvPr/>
        </p:nvSpPr>
        <p:spPr>
          <a:xfrm>
            <a:off x="294707" y="1488021"/>
            <a:ext cx="8554586" cy="2365584"/>
          </a:xfrm>
          <a:prstGeom prst="rect">
            <a:avLst/>
          </a:prstGeom>
          <a:noFill/>
        </p:spPr>
        <p:txBody>
          <a:bodyPr wrap="square">
            <a:spAutoFit/>
          </a:bodyPr>
          <a:lstStyle/>
          <a:p>
            <a:pPr marL="514350" marR="385763" indent="-342900" algn="just">
              <a:lnSpc>
                <a:spcPct val="115000"/>
              </a:lnSpc>
              <a:spcAft>
                <a:spcPts val="750"/>
              </a:spcAft>
              <a:buClr>
                <a:schemeClr val="accent1"/>
              </a:buClr>
              <a:buFont typeface="Arial" panose="020B0604020202020204" pitchFamily="34" charset="0"/>
              <a:buChar char="•"/>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Obstacle detection</a:t>
            </a:r>
            <a:r>
              <a:rPr lang="en-US" sz="2000" dirty="0">
                <a:latin typeface="Times New Roman" panose="02020603050405020304" pitchFamily="18" charset="0"/>
                <a:ea typeface="Calibri" panose="020F0502020204030204" pitchFamily="34" charset="0"/>
                <a:cs typeface="Times New Roman" panose="02020603050405020304" pitchFamily="18" charset="0"/>
              </a:rPr>
              <a:t>: Ability to detect and identify obstacles on the road, such as vehicles, pedestrians, animals, speed breakers and potholes.</a:t>
            </a:r>
          </a:p>
          <a:p>
            <a:pPr marL="514350" marR="385763" indent="-342900" algn="just">
              <a:lnSpc>
                <a:spcPct val="115000"/>
              </a:lnSpc>
              <a:spcAft>
                <a:spcPts val="750"/>
              </a:spcAft>
              <a:buClr>
                <a:schemeClr val="accent1"/>
              </a:buClr>
              <a:buFont typeface="Arial" panose="020B0604020202020204" pitchFamily="34" charset="0"/>
              <a:buChar char="•"/>
            </a:pPr>
            <a:r>
              <a:rPr lang="en-US" sz="2000" b="1" u="sng" dirty="0">
                <a:latin typeface="Times New Roman" panose="02020603050405020304" pitchFamily="18" charset="0"/>
                <a:ea typeface="Calibri" panose="020F0502020204030204" pitchFamily="34" charset="0"/>
                <a:cs typeface="Times New Roman" panose="02020603050405020304" pitchFamily="18" charset="0"/>
              </a:rPr>
              <a:t>Path prediction</a:t>
            </a:r>
            <a:r>
              <a:rPr lang="en-US" sz="2000" dirty="0">
                <a:latin typeface="Times New Roman" panose="02020603050405020304" pitchFamily="18" charset="0"/>
                <a:ea typeface="Calibri" panose="020F0502020204030204" pitchFamily="34" charset="0"/>
                <a:cs typeface="Times New Roman" panose="02020603050405020304" pitchFamily="18" charset="0"/>
              </a:rPr>
              <a:t>: Ability to predict the path of the vehicle and provide guidance to the driver on the best path to take.</a:t>
            </a:r>
            <a:endParaRPr lang="en-GB" sz="2000" dirty="0">
              <a:latin typeface="Times New Roman" panose="02020603050405020304" pitchFamily="18" charset="0"/>
              <a:ea typeface="Calibri" panose="020F0502020204030204" pitchFamily="34" charset="0"/>
              <a:cs typeface="Times New Roman" panose="02020603050405020304" pitchFamily="18" charset="0"/>
            </a:endParaRPr>
          </a:p>
          <a:p>
            <a:pPr marL="514350" marR="385763" indent="-342900" algn="just">
              <a:lnSpc>
                <a:spcPct val="115000"/>
              </a:lnSpc>
              <a:spcAft>
                <a:spcPts val="750"/>
              </a:spcAft>
              <a:buClr>
                <a:schemeClr val="accent1"/>
              </a:buClr>
              <a:buFont typeface="Arial" panose="020B0604020202020204" pitchFamily="34" charset="0"/>
              <a:buChar char="•"/>
            </a:pPr>
            <a:r>
              <a:rPr lang="en-GB" sz="2000" b="1" u="sng" dirty="0">
                <a:latin typeface="Times New Roman" panose="02020603050405020304" pitchFamily="18" charset="0"/>
                <a:ea typeface="Calibri" panose="020F0502020204030204" pitchFamily="34" charset="0"/>
                <a:cs typeface="Times New Roman" panose="02020603050405020304" pitchFamily="18" charset="0"/>
              </a:rPr>
              <a:t>User interface</a:t>
            </a:r>
            <a:r>
              <a:rPr lang="en-GB" sz="2000" dirty="0">
                <a:latin typeface="Times New Roman" panose="02020603050405020304" pitchFamily="18" charset="0"/>
                <a:ea typeface="Calibri" panose="020F0502020204030204" pitchFamily="34" charset="0"/>
                <a:cs typeface="Times New Roman" panose="02020603050405020304" pitchFamily="18" charset="0"/>
              </a:rPr>
              <a:t>: </a:t>
            </a:r>
            <a:r>
              <a:rPr lang="en-GB" dirty="0">
                <a:latin typeface="Times New Roman" panose="02020603050405020304" pitchFamily="18" charset="0"/>
                <a:ea typeface="Calibri" panose="020F0502020204030204" pitchFamily="34" charset="0"/>
                <a:cs typeface="Times New Roman" panose="02020603050405020304" pitchFamily="18" charset="0"/>
              </a:rPr>
              <a:t>The system should have a user-friendly interface for interaction and guidance to drivers.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25697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78D5-88D3-17CB-3CDC-7D91D6ABA984}"/>
              </a:ext>
            </a:extLst>
          </p:cNvPr>
          <p:cNvSpPr>
            <a:spLocks noGrp="1"/>
          </p:cNvSpPr>
          <p:nvPr>
            <p:ph type="title"/>
          </p:nvPr>
        </p:nvSpPr>
        <p:spPr/>
        <p:txBody>
          <a:bodyPr/>
          <a:lstStyle/>
          <a:p>
            <a:pPr algn="ctr"/>
            <a:r>
              <a:rPr lang="en-US" b="1" u="sng" dirty="0"/>
              <a:t>Non-Functional Requirements</a:t>
            </a:r>
          </a:p>
        </p:txBody>
      </p:sp>
      <p:sp>
        <p:nvSpPr>
          <p:cNvPr id="3" name="Slide Number Placeholder 2">
            <a:extLst>
              <a:ext uri="{FF2B5EF4-FFF2-40B4-BE49-F238E27FC236}">
                <a16:creationId xmlns:a16="http://schemas.microsoft.com/office/drawing/2014/main" id="{2F5D1A2F-80F0-7FD0-3CED-656A7631FE44}"/>
              </a:ext>
            </a:extLst>
          </p:cNvPr>
          <p:cNvSpPr>
            <a:spLocks noGrp="1"/>
          </p:cNvSpPr>
          <p:nvPr>
            <p:ph type="sldNum" sz="quarter" idx="12"/>
          </p:nvPr>
        </p:nvSpPr>
        <p:spPr/>
        <p:txBody>
          <a:bodyPr/>
          <a:lstStyle/>
          <a:p>
            <a:fld id="{9FF96B15-8338-45D5-A943-561235072D66}" type="slidenum">
              <a:rPr lang="en-US" noProof="0" smtClean="0"/>
              <a:t>13</a:t>
            </a:fld>
            <a:endParaRPr lang="en-US" noProof="0" dirty="0"/>
          </a:p>
        </p:txBody>
      </p:sp>
      <p:sp>
        <p:nvSpPr>
          <p:cNvPr id="4" name="Text Placeholder 3">
            <a:extLst>
              <a:ext uri="{FF2B5EF4-FFF2-40B4-BE49-F238E27FC236}">
                <a16:creationId xmlns:a16="http://schemas.microsoft.com/office/drawing/2014/main" id="{015FBA14-A9D1-2D7F-925F-F3B289197342}"/>
              </a:ext>
            </a:extLst>
          </p:cNvPr>
          <p:cNvSpPr>
            <a:spLocks noGrp="1"/>
          </p:cNvSpPr>
          <p:nvPr>
            <p:ph type="body" sz="quarter" idx="13"/>
          </p:nvPr>
        </p:nvSpPr>
        <p:spPr>
          <a:xfrm>
            <a:off x="316450" y="1145364"/>
            <a:ext cx="8344847" cy="3895743"/>
          </a:xfrm>
        </p:spPr>
        <p:txBody>
          <a:bodyPr>
            <a:normAutofit fontScale="85000" lnSpcReduction="10000"/>
          </a:bodyPr>
          <a:lstStyle/>
          <a:p>
            <a:pPr marL="457200" marR="385763" indent="-285750" algn="just">
              <a:lnSpc>
                <a:spcPct val="115000"/>
              </a:lnSpc>
              <a:spcBef>
                <a:spcPts val="0"/>
              </a:spcBef>
              <a:spcAft>
                <a:spcPts val="750"/>
              </a:spcAft>
              <a:buFont typeface="Arial" panose="020B0604020202020204" pitchFamily="34" charset="0"/>
              <a:buChar char="•"/>
            </a:pPr>
            <a:r>
              <a:rPr lang="en-US" sz="2000" b="1" u="sng" dirty="0">
                <a:latin typeface="Times New Roman" panose="02020603050405020304" pitchFamily="18" charset="0"/>
                <a:ea typeface="Times New Roman" panose="02020603050405020304" pitchFamily="18" charset="0"/>
                <a:cs typeface="Times New Roman" panose="02020603050405020304" pitchFamily="18" charset="0"/>
              </a:rPr>
              <a:t>Reliability:</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 system must be reliable and provide consistent performance.</a:t>
            </a:r>
          </a:p>
          <a:p>
            <a:pPr marL="457200" marR="385763" indent="-285750" algn="just">
              <a:lnSpc>
                <a:spcPct val="115000"/>
              </a:lnSpc>
              <a:spcBef>
                <a:spcPts val="0"/>
              </a:spcBef>
              <a:spcAft>
                <a:spcPts val="750"/>
              </a:spcAft>
              <a:buFont typeface="Arial" panose="020B0604020202020204" pitchFamily="34" charset="0"/>
              <a:buChar char="•"/>
            </a:pPr>
            <a:r>
              <a:rPr lang="en-US" sz="2000" b="1" u="sng" dirty="0">
                <a:latin typeface="Times New Roman" panose="02020603050405020304" pitchFamily="18" charset="0"/>
                <a:ea typeface="Times New Roman" panose="02020603050405020304" pitchFamily="18" charset="0"/>
                <a:cs typeface="Times New Roman" panose="02020603050405020304" pitchFamily="18" charset="0"/>
              </a:rPr>
              <a:t>Accuracy:</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 system must accurately detect and identify obstacles on the road.</a:t>
            </a:r>
          </a:p>
          <a:p>
            <a:pPr marL="457200" marR="385763" indent="-285750" algn="just">
              <a:lnSpc>
                <a:spcPct val="115000"/>
              </a:lnSpc>
              <a:spcBef>
                <a:spcPts val="0"/>
              </a:spcBef>
              <a:spcAft>
                <a:spcPts val="750"/>
              </a:spcAft>
              <a:buFont typeface="Arial" panose="020B0604020202020204" pitchFamily="34" charset="0"/>
              <a:buChar char="•"/>
            </a:pPr>
            <a:r>
              <a:rPr lang="en-US" sz="2000" b="1" u="sng" dirty="0">
                <a:latin typeface="Times New Roman" panose="02020603050405020304" pitchFamily="18" charset="0"/>
                <a:ea typeface="Times New Roman" panose="02020603050405020304" pitchFamily="18" charset="0"/>
                <a:cs typeface="Times New Roman" panose="02020603050405020304" pitchFamily="18" charset="0"/>
              </a:rPr>
              <a:t>Responsiveness:</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 system must respond in real-time to changes in the road environment.</a:t>
            </a:r>
          </a:p>
          <a:p>
            <a:pPr marL="457200" marR="385763" indent="-285750" algn="just">
              <a:lnSpc>
                <a:spcPct val="115000"/>
              </a:lnSpc>
              <a:spcBef>
                <a:spcPts val="0"/>
              </a:spcBef>
              <a:spcAft>
                <a:spcPts val="750"/>
              </a:spcAft>
              <a:buFont typeface="Arial" panose="020B0604020202020204" pitchFamily="34" charset="0"/>
              <a:buChar char="•"/>
            </a:pPr>
            <a:r>
              <a:rPr lang="en-US" sz="2000" b="1" u="sng" dirty="0">
                <a:latin typeface="Times New Roman" panose="02020603050405020304" pitchFamily="18" charset="0"/>
                <a:ea typeface="Times New Roman" panose="02020603050405020304" pitchFamily="18" charset="0"/>
                <a:cs typeface="Times New Roman" panose="02020603050405020304" pitchFamily="18" charset="0"/>
              </a:rPr>
              <a:t>Usability:</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 system must be easy to use and understand for the driver.</a:t>
            </a:r>
          </a:p>
          <a:p>
            <a:pPr marL="457200" marR="385763" indent="-285750" algn="just">
              <a:lnSpc>
                <a:spcPct val="115000"/>
              </a:lnSpc>
              <a:spcBef>
                <a:spcPts val="0"/>
              </a:spcBef>
              <a:spcAft>
                <a:spcPts val="750"/>
              </a:spcAft>
              <a:buFont typeface="Arial" panose="020B0604020202020204" pitchFamily="34" charset="0"/>
              <a:buChar char="•"/>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Security: The system must be secure and prevent unauthorized access to sensitive data.</a:t>
            </a:r>
          </a:p>
          <a:p>
            <a:pPr marL="457200" marR="385763" indent="-285750" algn="just">
              <a:lnSpc>
                <a:spcPct val="115000"/>
              </a:lnSpc>
              <a:spcBef>
                <a:spcPts val="0"/>
              </a:spcBef>
              <a:spcAft>
                <a:spcPts val="750"/>
              </a:spcAft>
              <a:buFont typeface="Arial" panose="020B0604020202020204" pitchFamily="34" charset="0"/>
              <a:buChar char="•"/>
            </a:pPr>
            <a:r>
              <a:rPr lang="en-US" sz="2000" b="1" u="sng" dirty="0">
                <a:latin typeface="Times New Roman" panose="02020603050405020304" pitchFamily="18" charset="0"/>
                <a:ea typeface="Times New Roman" panose="02020603050405020304" pitchFamily="18" charset="0"/>
                <a:cs typeface="Times New Roman" panose="02020603050405020304" pitchFamily="18" charset="0"/>
              </a:rPr>
              <a:t>Scalability:</a:t>
            </a: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system must be scalable to accommodate future growth and changes in technology.</a:t>
            </a:r>
          </a:p>
          <a:p>
            <a:pPr marL="457200" marR="385763" indent="-285750" algn="just">
              <a:lnSpc>
                <a:spcPct val="115000"/>
              </a:lnSpc>
              <a:spcBef>
                <a:spcPts val="0"/>
              </a:spcBef>
              <a:spcAft>
                <a:spcPts val="750"/>
              </a:spcAft>
              <a:buFont typeface="Arial" panose="020B0604020202020204" pitchFamily="34" charset="0"/>
              <a:buChar char="•"/>
            </a:pPr>
            <a:r>
              <a:rPr lang="en-US" sz="2000" b="1" u="sng" dirty="0">
                <a:latin typeface="Times New Roman" panose="02020603050405020304" pitchFamily="18" charset="0"/>
                <a:ea typeface="Times New Roman" panose="02020603050405020304" pitchFamily="18" charset="0"/>
                <a:cs typeface="Times New Roman" panose="02020603050405020304" pitchFamily="18" charset="0"/>
              </a:rPr>
              <a:t>Maintainability:</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 system must be easily maintained and updated.</a:t>
            </a:r>
          </a:p>
        </p:txBody>
      </p:sp>
    </p:spTree>
    <p:extLst>
      <p:ext uri="{BB962C8B-B14F-4D97-AF65-F5344CB8AC3E}">
        <p14:creationId xmlns:p14="http://schemas.microsoft.com/office/powerpoint/2010/main" val="1039965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CAA4-2FBE-5ADF-E349-2D42BABC88BF}"/>
              </a:ext>
            </a:extLst>
          </p:cNvPr>
          <p:cNvSpPr>
            <a:spLocks noGrp="1"/>
          </p:cNvSpPr>
          <p:nvPr>
            <p:ph type="title"/>
          </p:nvPr>
        </p:nvSpPr>
        <p:spPr>
          <a:xfrm>
            <a:off x="628650" y="1783070"/>
            <a:ext cx="7886700" cy="994172"/>
          </a:xfrm>
        </p:spPr>
        <p:txBody>
          <a:bodyPr>
            <a:normAutofit/>
          </a:bodyPr>
          <a:lstStyle/>
          <a:p>
            <a:pPr algn="ctr"/>
            <a:r>
              <a:rPr lang="en-US" sz="6000" dirty="0">
                <a:latin typeface="Times New Roman" panose="02020603050405020304" pitchFamily="18" charset="0"/>
                <a:cs typeface="Times New Roman" panose="02020603050405020304" pitchFamily="18" charset="0"/>
              </a:rPr>
              <a:t>UML DIAGRAMS</a:t>
            </a:r>
          </a:p>
        </p:txBody>
      </p:sp>
      <p:sp>
        <p:nvSpPr>
          <p:cNvPr id="4" name="Slide Number Placeholder 3">
            <a:extLst>
              <a:ext uri="{FF2B5EF4-FFF2-40B4-BE49-F238E27FC236}">
                <a16:creationId xmlns:a16="http://schemas.microsoft.com/office/drawing/2014/main" id="{C40F7203-8F8F-D3EA-DD2C-31B663F651AE}"/>
              </a:ext>
            </a:extLst>
          </p:cNvPr>
          <p:cNvSpPr>
            <a:spLocks noGrp="1"/>
          </p:cNvSpPr>
          <p:nvPr>
            <p:ph type="sldNum" sz="quarter" idx="12"/>
          </p:nvPr>
        </p:nvSpPr>
        <p:spPr/>
        <p:txBody>
          <a:bodyPr/>
          <a:lstStyle/>
          <a:p>
            <a:fld id="{9FF96B15-8338-45D5-A943-561235072D66}" type="slidenum">
              <a:rPr lang="en-US" noProof="0" smtClean="0"/>
              <a:t>14</a:t>
            </a:fld>
            <a:endParaRPr lang="en-US" noProof="0" dirty="0"/>
          </a:p>
        </p:txBody>
      </p:sp>
    </p:spTree>
    <p:extLst>
      <p:ext uri="{BB962C8B-B14F-4D97-AF65-F5344CB8AC3E}">
        <p14:creationId xmlns:p14="http://schemas.microsoft.com/office/powerpoint/2010/main" val="3209405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E6BE-E9B0-773A-D29B-D479F92E082E}"/>
              </a:ext>
            </a:extLst>
          </p:cNvPr>
          <p:cNvSpPr>
            <a:spLocks noGrp="1"/>
          </p:cNvSpPr>
          <p:nvPr>
            <p:ph type="title"/>
          </p:nvPr>
        </p:nvSpPr>
        <p:spPr/>
        <p:txBody>
          <a:bodyPr/>
          <a:lstStyle/>
          <a:p>
            <a:r>
              <a:rPr lang="en-US" b="1" u="sng" dirty="0"/>
              <a:t>USECASE DIAGRAM</a:t>
            </a:r>
          </a:p>
        </p:txBody>
      </p:sp>
      <p:sp>
        <p:nvSpPr>
          <p:cNvPr id="3" name="Slide Number Placeholder 2">
            <a:extLst>
              <a:ext uri="{FF2B5EF4-FFF2-40B4-BE49-F238E27FC236}">
                <a16:creationId xmlns:a16="http://schemas.microsoft.com/office/drawing/2014/main" id="{E81F49C5-DB5C-7D2D-DF02-88176F359E0C}"/>
              </a:ext>
            </a:extLst>
          </p:cNvPr>
          <p:cNvSpPr>
            <a:spLocks noGrp="1"/>
          </p:cNvSpPr>
          <p:nvPr>
            <p:ph type="sldNum" sz="quarter" idx="12"/>
          </p:nvPr>
        </p:nvSpPr>
        <p:spPr/>
        <p:txBody>
          <a:bodyPr/>
          <a:lstStyle/>
          <a:p>
            <a:fld id="{BA430EDE-DFC8-489D-8732-6F9473DD5B4D}" type="slidenum">
              <a:rPr lang="en-US" smtClean="0"/>
              <a:t>15</a:t>
            </a:fld>
            <a:endParaRPr lang="en-US"/>
          </a:p>
        </p:txBody>
      </p:sp>
      <p:pic>
        <p:nvPicPr>
          <p:cNvPr id="4" name="Picture 3">
            <a:extLst>
              <a:ext uri="{FF2B5EF4-FFF2-40B4-BE49-F238E27FC236}">
                <a16:creationId xmlns:a16="http://schemas.microsoft.com/office/drawing/2014/main" id="{52C7D4FD-1227-54E1-06EF-1036051079A7}"/>
              </a:ext>
            </a:extLst>
          </p:cNvPr>
          <p:cNvPicPr>
            <a:picLocks noChangeAspect="1"/>
          </p:cNvPicPr>
          <p:nvPr/>
        </p:nvPicPr>
        <p:blipFill>
          <a:blip r:embed="rId2"/>
          <a:stretch>
            <a:fillRect/>
          </a:stretch>
        </p:blipFill>
        <p:spPr>
          <a:xfrm>
            <a:off x="4572000" y="1457001"/>
            <a:ext cx="4521994" cy="2936081"/>
          </a:xfrm>
          <a:prstGeom prst="rect">
            <a:avLst/>
          </a:prstGeom>
        </p:spPr>
      </p:pic>
      <p:sp>
        <p:nvSpPr>
          <p:cNvPr id="10" name="TextBox 9">
            <a:extLst>
              <a:ext uri="{FF2B5EF4-FFF2-40B4-BE49-F238E27FC236}">
                <a16:creationId xmlns:a16="http://schemas.microsoft.com/office/drawing/2014/main" id="{709AA9E5-F749-8089-5C21-C8F648AD5C09}"/>
              </a:ext>
            </a:extLst>
          </p:cNvPr>
          <p:cNvSpPr txBox="1"/>
          <p:nvPr/>
        </p:nvSpPr>
        <p:spPr>
          <a:xfrm>
            <a:off x="228600" y="1438493"/>
            <a:ext cx="2717587" cy="2862322"/>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By using a Use </a:t>
            </a:r>
            <a:r>
              <a:rPr lang="en-US" dirty="0">
                <a:latin typeface="Times New Roman" panose="02020603050405020304" pitchFamily="18" charset="0"/>
                <a:cs typeface="Times New Roman" panose="02020603050405020304" pitchFamily="18" charset="0"/>
              </a:rPr>
              <a:t>C</a:t>
            </a:r>
            <a:r>
              <a:rPr lang="en-US" b="0" i="0" dirty="0">
                <a:effectLst/>
                <a:latin typeface="Times New Roman" panose="02020603050405020304" pitchFamily="18" charset="0"/>
                <a:cs typeface="Times New Roman" panose="02020603050405020304" pitchFamily="18" charset="0"/>
              </a:rPr>
              <a:t>ase </a:t>
            </a:r>
            <a:r>
              <a:rPr lang="en-US" dirty="0">
                <a:latin typeface="Times New Roman" panose="02020603050405020304" pitchFamily="18" charset="0"/>
                <a:cs typeface="Times New Roman" panose="02020603050405020304" pitchFamily="18" charset="0"/>
              </a:rPr>
              <a:t>D</a:t>
            </a:r>
            <a:r>
              <a:rPr lang="en-US" b="0" i="0" dirty="0">
                <a:effectLst/>
                <a:latin typeface="Times New Roman" panose="02020603050405020304" pitchFamily="18" charset="0"/>
                <a:cs typeface="Times New Roman" panose="02020603050405020304" pitchFamily="18" charset="0"/>
              </a:rPr>
              <a:t>iagram, we can visualize the interactions between the actors and the system and understand how the system performs its tasks. This helps in the design and implementation of a more effective and efficient Driver Guidance System.</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3ADF5C5-F8A7-7B3C-6CE8-DAC40BBDCEFB}"/>
              </a:ext>
            </a:extLst>
          </p:cNvPr>
          <p:cNvPicPr>
            <a:picLocks noChangeAspect="1"/>
          </p:cNvPicPr>
          <p:nvPr/>
        </p:nvPicPr>
        <p:blipFill>
          <a:blip r:embed="rId3"/>
          <a:srcRect/>
          <a:stretch/>
        </p:blipFill>
        <p:spPr>
          <a:xfrm>
            <a:off x="3133213" y="1257010"/>
            <a:ext cx="6147807" cy="2901605"/>
          </a:xfrm>
          <a:prstGeom prst="rect">
            <a:avLst/>
          </a:prstGeom>
        </p:spPr>
      </p:pic>
    </p:spTree>
    <p:extLst>
      <p:ext uri="{BB962C8B-B14F-4D97-AF65-F5344CB8AC3E}">
        <p14:creationId xmlns:p14="http://schemas.microsoft.com/office/powerpoint/2010/main" val="4277073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E6BE-E9B0-773A-D29B-D479F92E082E}"/>
              </a:ext>
            </a:extLst>
          </p:cNvPr>
          <p:cNvSpPr>
            <a:spLocks noGrp="1"/>
          </p:cNvSpPr>
          <p:nvPr>
            <p:ph type="title"/>
          </p:nvPr>
        </p:nvSpPr>
        <p:spPr/>
        <p:txBody>
          <a:bodyPr/>
          <a:lstStyle/>
          <a:p>
            <a:r>
              <a:rPr lang="en-US" b="1" u="sng" dirty="0"/>
              <a:t>CLASS DIAGRAM</a:t>
            </a:r>
          </a:p>
        </p:txBody>
      </p:sp>
      <p:sp>
        <p:nvSpPr>
          <p:cNvPr id="3" name="Slide Number Placeholder 2">
            <a:extLst>
              <a:ext uri="{FF2B5EF4-FFF2-40B4-BE49-F238E27FC236}">
                <a16:creationId xmlns:a16="http://schemas.microsoft.com/office/drawing/2014/main" id="{E81F49C5-DB5C-7D2D-DF02-88176F359E0C}"/>
              </a:ext>
            </a:extLst>
          </p:cNvPr>
          <p:cNvSpPr>
            <a:spLocks noGrp="1"/>
          </p:cNvSpPr>
          <p:nvPr>
            <p:ph type="sldNum" sz="quarter" idx="12"/>
          </p:nvPr>
        </p:nvSpPr>
        <p:spPr/>
        <p:txBody>
          <a:bodyPr/>
          <a:lstStyle/>
          <a:p>
            <a:fld id="{BA430EDE-DFC8-489D-8732-6F9473DD5B4D}" type="slidenum">
              <a:rPr lang="en-US" smtClean="0"/>
              <a:t>16</a:t>
            </a:fld>
            <a:endParaRPr lang="en-US"/>
          </a:p>
        </p:txBody>
      </p:sp>
      <p:sp>
        <p:nvSpPr>
          <p:cNvPr id="8" name="TextBox 7">
            <a:extLst>
              <a:ext uri="{FF2B5EF4-FFF2-40B4-BE49-F238E27FC236}">
                <a16:creationId xmlns:a16="http://schemas.microsoft.com/office/drawing/2014/main" id="{A2CBE416-9D8C-DCF4-4E2A-4C5FFBF34A01}"/>
              </a:ext>
            </a:extLst>
          </p:cNvPr>
          <p:cNvSpPr txBox="1"/>
          <p:nvPr/>
        </p:nvSpPr>
        <p:spPr>
          <a:xfrm>
            <a:off x="187037" y="1460896"/>
            <a:ext cx="3755044" cy="2031325"/>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using a Class </a:t>
            </a:r>
            <a:r>
              <a:rPr lang="en-US" altLang="en-US" dirty="0">
                <a:latin typeface="Times New Roman" panose="02020603050405020304" pitchFamily="18" charset="0"/>
                <a:cs typeface="Times New Roman" panose="02020603050405020304" pitchFamily="18" charset="0"/>
              </a:rPr>
              <a:t>D</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iagram, we can model the components of the system, their attributes, and their interactions. This helps in the design and implementation of a more structured and organized Driver Guidance System.</a:t>
            </a:r>
          </a:p>
        </p:txBody>
      </p:sp>
      <p:pic>
        <p:nvPicPr>
          <p:cNvPr id="6" name="Picture 5">
            <a:extLst>
              <a:ext uri="{FF2B5EF4-FFF2-40B4-BE49-F238E27FC236}">
                <a16:creationId xmlns:a16="http://schemas.microsoft.com/office/drawing/2014/main" id="{FDA28649-3EBB-5459-260D-D7CB12BFB5F3}"/>
              </a:ext>
            </a:extLst>
          </p:cNvPr>
          <p:cNvPicPr>
            <a:picLocks noChangeAspect="1"/>
          </p:cNvPicPr>
          <p:nvPr/>
        </p:nvPicPr>
        <p:blipFill>
          <a:blip r:embed="rId2"/>
          <a:stretch>
            <a:fillRect/>
          </a:stretch>
        </p:blipFill>
        <p:spPr>
          <a:xfrm>
            <a:off x="4398972" y="571300"/>
            <a:ext cx="4557991" cy="4195963"/>
          </a:xfrm>
          <a:prstGeom prst="rect">
            <a:avLst/>
          </a:prstGeom>
        </p:spPr>
      </p:pic>
    </p:spTree>
    <p:extLst>
      <p:ext uri="{BB962C8B-B14F-4D97-AF65-F5344CB8AC3E}">
        <p14:creationId xmlns:p14="http://schemas.microsoft.com/office/powerpoint/2010/main" val="3155569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E6BE-E9B0-773A-D29B-D479F92E082E}"/>
              </a:ext>
            </a:extLst>
          </p:cNvPr>
          <p:cNvSpPr>
            <a:spLocks noGrp="1"/>
          </p:cNvSpPr>
          <p:nvPr>
            <p:ph type="title"/>
          </p:nvPr>
        </p:nvSpPr>
        <p:spPr/>
        <p:txBody>
          <a:bodyPr/>
          <a:lstStyle/>
          <a:p>
            <a:r>
              <a:rPr lang="en-US" b="1" u="sng" dirty="0"/>
              <a:t>ACTIVITY DIAGRAM</a:t>
            </a:r>
          </a:p>
        </p:txBody>
      </p:sp>
      <p:sp>
        <p:nvSpPr>
          <p:cNvPr id="3" name="Slide Number Placeholder 2">
            <a:extLst>
              <a:ext uri="{FF2B5EF4-FFF2-40B4-BE49-F238E27FC236}">
                <a16:creationId xmlns:a16="http://schemas.microsoft.com/office/drawing/2014/main" id="{E81F49C5-DB5C-7D2D-DF02-88176F359E0C}"/>
              </a:ext>
            </a:extLst>
          </p:cNvPr>
          <p:cNvSpPr>
            <a:spLocks noGrp="1"/>
          </p:cNvSpPr>
          <p:nvPr>
            <p:ph type="sldNum" sz="quarter" idx="12"/>
          </p:nvPr>
        </p:nvSpPr>
        <p:spPr/>
        <p:txBody>
          <a:bodyPr/>
          <a:lstStyle/>
          <a:p>
            <a:fld id="{BA430EDE-DFC8-489D-8732-6F9473DD5B4D}" type="slidenum">
              <a:rPr lang="en-US" smtClean="0"/>
              <a:t>17</a:t>
            </a:fld>
            <a:endParaRPr lang="en-US"/>
          </a:p>
        </p:txBody>
      </p:sp>
      <p:sp>
        <p:nvSpPr>
          <p:cNvPr id="9" name="TextBox 8">
            <a:extLst>
              <a:ext uri="{FF2B5EF4-FFF2-40B4-BE49-F238E27FC236}">
                <a16:creationId xmlns:a16="http://schemas.microsoft.com/office/drawing/2014/main" id="{B630BEE0-8F1E-725F-3E83-A2FE7E763942}"/>
              </a:ext>
            </a:extLst>
          </p:cNvPr>
          <p:cNvSpPr txBox="1"/>
          <p:nvPr/>
        </p:nvSpPr>
        <p:spPr>
          <a:xfrm>
            <a:off x="379772" y="1417588"/>
            <a:ext cx="3942506" cy="1477328"/>
          </a:xfrm>
          <a:prstGeom prst="rect">
            <a:avLst/>
          </a:prstGeom>
          <a:noFill/>
        </p:spPr>
        <p:txBody>
          <a:bodyPr wrap="square">
            <a:spAutoFit/>
          </a:bodyPr>
          <a:lstStyle/>
          <a:p>
            <a:pPr>
              <a:buClr>
                <a:schemeClr val="accent1"/>
              </a:buClr>
            </a:pPr>
            <a:r>
              <a:rPr lang="en-US" b="0" i="0" dirty="0">
                <a:effectLst/>
                <a:latin typeface="Times New Roman" panose="02020603050405020304" pitchFamily="18" charset="0"/>
                <a:cs typeface="Times New Roman" panose="02020603050405020304" pitchFamily="18" charset="0"/>
              </a:rPr>
              <a:t>The Activity Diagram provides a visual representation of the flow of activities involved in the DGS system, helping to understand the functioning of the system in a clear and concise manner.</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04AD84D-8EB6-394D-CED3-783249CA3B2E}"/>
              </a:ext>
            </a:extLst>
          </p:cNvPr>
          <p:cNvPicPr>
            <a:picLocks noChangeAspect="1"/>
          </p:cNvPicPr>
          <p:nvPr/>
        </p:nvPicPr>
        <p:blipFill>
          <a:blip r:embed="rId2"/>
          <a:stretch>
            <a:fillRect/>
          </a:stretch>
        </p:blipFill>
        <p:spPr>
          <a:xfrm>
            <a:off x="4821723" y="0"/>
            <a:ext cx="3058140" cy="5143500"/>
          </a:xfrm>
          <a:prstGeom prst="rect">
            <a:avLst/>
          </a:prstGeom>
        </p:spPr>
      </p:pic>
    </p:spTree>
    <p:extLst>
      <p:ext uri="{BB962C8B-B14F-4D97-AF65-F5344CB8AC3E}">
        <p14:creationId xmlns:p14="http://schemas.microsoft.com/office/powerpoint/2010/main" val="1279288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AE6BE-E9B0-773A-D29B-D479F92E082E}"/>
              </a:ext>
            </a:extLst>
          </p:cNvPr>
          <p:cNvSpPr>
            <a:spLocks noGrp="1"/>
          </p:cNvSpPr>
          <p:nvPr>
            <p:ph type="title"/>
          </p:nvPr>
        </p:nvSpPr>
        <p:spPr/>
        <p:txBody>
          <a:bodyPr/>
          <a:lstStyle/>
          <a:p>
            <a:r>
              <a:rPr lang="en-US" b="1" u="sng" dirty="0"/>
              <a:t>SEQUENCE DIAGRAM</a:t>
            </a:r>
          </a:p>
        </p:txBody>
      </p:sp>
      <p:sp>
        <p:nvSpPr>
          <p:cNvPr id="3" name="Slide Number Placeholder 2">
            <a:extLst>
              <a:ext uri="{FF2B5EF4-FFF2-40B4-BE49-F238E27FC236}">
                <a16:creationId xmlns:a16="http://schemas.microsoft.com/office/drawing/2014/main" id="{E81F49C5-DB5C-7D2D-DF02-88176F359E0C}"/>
              </a:ext>
            </a:extLst>
          </p:cNvPr>
          <p:cNvSpPr>
            <a:spLocks noGrp="1"/>
          </p:cNvSpPr>
          <p:nvPr>
            <p:ph type="sldNum" sz="quarter" idx="12"/>
          </p:nvPr>
        </p:nvSpPr>
        <p:spPr/>
        <p:txBody>
          <a:bodyPr/>
          <a:lstStyle/>
          <a:p>
            <a:fld id="{BA430EDE-DFC8-489D-8732-6F9473DD5B4D}" type="slidenum">
              <a:rPr lang="en-US" smtClean="0"/>
              <a:t>18</a:t>
            </a:fld>
            <a:endParaRPr lang="en-US"/>
          </a:p>
        </p:txBody>
      </p:sp>
      <p:sp>
        <p:nvSpPr>
          <p:cNvPr id="7" name="TextBox 6">
            <a:extLst>
              <a:ext uri="{FF2B5EF4-FFF2-40B4-BE49-F238E27FC236}">
                <a16:creationId xmlns:a16="http://schemas.microsoft.com/office/drawing/2014/main" id="{571B2DB4-50F9-2BDF-8A56-356E6B862717}"/>
              </a:ext>
            </a:extLst>
          </p:cNvPr>
          <p:cNvSpPr txBox="1"/>
          <p:nvPr/>
        </p:nvSpPr>
        <p:spPr>
          <a:xfrm>
            <a:off x="382570" y="1268016"/>
            <a:ext cx="3325830" cy="3139321"/>
          </a:xfrm>
          <a:prstGeom prst="rect">
            <a:avLst/>
          </a:prstGeom>
          <a:noFill/>
        </p:spPr>
        <p:txBody>
          <a:bodyPr wrap="square">
            <a:spAutoFit/>
          </a:bodyPr>
          <a:lstStyle/>
          <a:p>
            <a:pPr marL="285750" indent="-285750" algn="just">
              <a:buClr>
                <a:schemeClr val="accent1"/>
              </a:buClr>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By using a sequence diagram, we can model the interactions and communications between the components of the system. This helps in the design and implementation of a more organized and structured Driver Guidance System, and also provides an understanding of the flow of events in the system.</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D083A21-DEFD-AFEA-C89A-993C89CB2C37}"/>
              </a:ext>
            </a:extLst>
          </p:cNvPr>
          <p:cNvPicPr>
            <a:picLocks noChangeAspect="1"/>
          </p:cNvPicPr>
          <p:nvPr/>
        </p:nvPicPr>
        <p:blipFill rotWithShape="1">
          <a:blip r:embed="rId2"/>
          <a:srcRect b="10441"/>
          <a:stretch/>
        </p:blipFill>
        <p:spPr>
          <a:xfrm>
            <a:off x="3708400" y="964146"/>
            <a:ext cx="5365829" cy="3803117"/>
          </a:xfrm>
          <a:prstGeom prst="rect">
            <a:avLst/>
          </a:prstGeom>
        </p:spPr>
      </p:pic>
    </p:spTree>
    <p:extLst>
      <p:ext uri="{BB962C8B-B14F-4D97-AF65-F5344CB8AC3E}">
        <p14:creationId xmlns:p14="http://schemas.microsoft.com/office/powerpoint/2010/main" val="3175183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78F8C-4EBF-91DE-ACE3-FFB8E276AC2F}"/>
              </a:ext>
            </a:extLst>
          </p:cNvPr>
          <p:cNvSpPr>
            <a:spLocks noGrp="1"/>
          </p:cNvSpPr>
          <p:nvPr>
            <p:ph type="title"/>
          </p:nvPr>
        </p:nvSpPr>
        <p:spPr/>
        <p:txBody>
          <a:bodyPr/>
          <a:lstStyle/>
          <a:p>
            <a:r>
              <a:rPr lang="en-US" b="1" u="sng" dirty="0"/>
              <a:t>DEPLOYMENT DIAGRAM</a:t>
            </a:r>
          </a:p>
        </p:txBody>
      </p:sp>
      <p:sp>
        <p:nvSpPr>
          <p:cNvPr id="3" name="Slide Number Placeholder 2">
            <a:extLst>
              <a:ext uri="{FF2B5EF4-FFF2-40B4-BE49-F238E27FC236}">
                <a16:creationId xmlns:a16="http://schemas.microsoft.com/office/drawing/2014/main" id="{2F6CB9CC-AAD1-57AF-58E2-67B16176B54D}"/>
              </a:ext>
            </a:extLst>
          </p:cNvPr>
          <p:cNvSpPr>
            <a:spLocks noGrp="1"/>
          </p:cNvSpPr>
          <p:nvPr>
            <p:ph type="sldNum" sz="quarter" idx="12"/>
          </p:nvPr>
        </p:nvSpPr>
        <p:spPr/>
        <p:txBody>
          <a:bodyPr/>
          <a:lstStyle/>
          <a:p>
            <a:fld id="{BA430EDE-DFC8-489D-8732-6F9473DD5B4D}" type="slidenum">
              <a:rPr lang="en-US" smtClean="0"/>
              <a:t>19</a:t>
            </a:fld>
            <a:endParaRPr lang="en-US"/>
          </a:p>
        </p:txBody>
      </p:sp>
      <p:sp>
        <p:nvSpPr>
          <p:cNvPr id="9" name="TextBox 8">
            <a:extLst>
              <a:ext uri="{FF2B5EF4-FFF2-40B4-BE49-F238E27FC236}">
                <a16:creationId xmlns:a16="http://schemas.microsoft.com/office/drawing/2014/main" id="{71CB9D77-AECE-F1B2-4DB9-9D7A000FF8B1}"/>
              </a:ext>
            </a:extLst>
          </p:cNvPr>
          <p:cNvSpPr txBox="1"/>
          <p:nvPr/>
        </p:nvSpPr>
        <p:spPr>
          <a:xfrm>
            <a:off x="238992" y="1253110"/>
            <a:ext cx="3396486" cy="3693319"/>
          </a:xfrm>
          <a:prstGeom prst="rect">
            <a:avLst/>
          </a:prstGeom>
          <a:noFill/>
        </p:spPr>
        <p:txBody>
          <a:bodyPr wrap="square">
            <a:spAutoFit/>
          </a:bodyPr>
          <a:lstStyle/>
          <a:p>
            <a:pPr algn="just" eaLnBrk="0" fontAlgn="base" hangingPunct="0">
              <a:spcBef>
                <a:spcPct val="0"/>
              </a:spcBef>
              <a:spcAft>
                <a:spcPct val="0"/>
              </a:spcAft>
            </a:pPr>
            <a:r>
              <a:rPr lang="en-US" b="0" i="0" dirty="0">
                <a:effectLst/>
                <a:latin typeface="Times New Roman" panose="02020603050405020304" pitchFamily="18" charset="0"/>
                <a:cs typeface="Times New Roman" panose="02020603050405020304" pitchFamily="18" charset="0"/>
              </a:rPr>
              <a:t>By using a deployment diagram, we can visualize the physical deployment of the system components and their relationships. It provides a clear understanding of how the components are deployed, how they communicate, and the hardware required for deployment. This information is crucial for planning, implementing, and maintaining the Driver Guidance System.</a:t>
            </a:r>
            <a:r>
              <a:rPr lang="en-US" dirty="0">
                <a:latin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C0D2A45A-E295-6479-CF4D-C3F3D5F40B89}"/>
              </a:ext>
            </a:extLst>
          </p:cNvPr>
          <p:cNvPicPr>
            <a:picLocks noChangeAspect="1"/>
          </p:cNvPicPr>
          <p:nvPr/>
        </p:nvPicPr>
        <p:blipFill rotWithShape="1">
          <a:blip r:embed="rId2"/>
          <a:srcRect r="4896" b="9451"/>
          <a:stretch/>
        </p:blipFill>
        <p:spPr>
          <a:xfrm>
            <a:off x="3635478" y="1635920"/>
            <a:ext cx="5487014" cy="2307430"/>
          </a:xfrm>
          <a:prstGeom prst="rect">
            <a:avLst/>
          </a:prstGeom>
        </p:spPr>
      </p:pic>
    </p:spTree>
    <p:extLst>
      <p:ext uri="{BB962C8B-B14F-4D97-AF65-F5344CB8AC3E}">
        <p14:creationId xmlns:p14="http://schemas.microsoft.com/office/powerpoint/2010/main" val="3989318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D9946AC-BD51-DFF2-169C-F29F29CA102B}"/>
              </a:ext>
            </a:extLst>
          </p:cNvPr>
          <p:cNvSpPr>
            <a:spLocks noGrp="1"/>
          </p:cNvSpPr>
          <p:nvPr>
            <p:ph type="title"/>
          </p:nvPr>
        </p:nvSpPr>
        <p:spPr>
          <a:xfrm>
            <a:off x="-365760" y="91440"/>
            <a:ext cx="9875520" cy="1356360"/>
          </a:xfrm>
        </p:spPr>
        <p:txBody>
          <a:bodyPr/>
          <a:lstStyle/>
          <a:p>
            <a:pPr algn="ctr"/>
            <a:r>
              <a:rPr lang="en-US" b="1" u="sng" dirty="0">
                <a:cs typeface="Times New Roman" panose="02020603050405020304" pitchFamily="18" charset="0"/>
              </a:rPr>
              <a:t>CONTENTS</a:t>
            </a:r>
            <a:endParaRPr lang="en-IN" b="1" u="sng" dirty="0">
              <a:cs typeface="Times New Roman" panose="02020603050405020304" pitchFamily="18" charset="0"/>
            </a:endParaRPr>
          </a:p>
        </p:txBody>
      </p:sp>
      <p:sp>
        <p:nvSpPr>
          <p:cNvPr id="6" name="Content Placeholder 2">
            <a:extLst>
              <a:ext uri="{FF2B5EF4-FFF2-40B4-BE49-F238E27FC236}">
                <a16:creationId xmlns:a16="http://schemas.microsoft.com/office/drawing/2014/main" id="{4B4D8750-FB3B-C6DE-638D-988A45F065AE}"/>
              </a:ext>
            </a:extLst>
          </p:cNvPr>
          <p:cNvSpPr>
            <a:spLocks noGrp="1"/>
          </p:cNvSpPr>
          <p:nvPr>
            <p:ph idx="1"/>
          </p:nvPr>
        </p:nvSpPr>
        <p:spPr>
          <a:xfrm>
            <a:off x="0" y="1104900"/>
            <a:ext cx="9872871" cy="4038600"/>
          </a:xfrm>
        </p:spPr>
        <p:txBody>
          <a:bodyPr>
            <a:normAutofit/>
          </a:bodyPr>
          <a:lstStyle/>
          <a:p>
            <a:r>
              <a:rPr lang="en-US" dirty="0">
                <a:latin typeface="Times New Roman" panose="02020603050405020304" pitchFamily="18" charset="0"/>
                <a:cs typeface="Times New Roman" panose="02020603050405020304" pitchFamily="18" charset="0"/>
              </a:rPr>
              <a:t>Abstract</a:t>
            </a:r>
          </a:p>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Literature Survey</a:t>
            </a:r>
          </a:p>
          <a:p>
            <a:r>
              <a:rPr lang="en-US" dirty="0">
                <a:latin typeface="Times New Roman" panose="02020603050405020304" pitchFamily="18" charset="0"/>
                <a:cs typeface="Times New Roman" panose="02020603050405020304" pitchFamily="18" charset="0"/>
              </a:rPr>
              <a:t>Existing System</a:t>
            </a:r>
          </a:p>
          <a:p>
            <a:r>
              <a:rPr lang="en-US" dirty="0">
                <a:latin typeface="Times New Roman" panose="02020603050405020304" pitchFamily="18" charset="0"/>
                <a:cs typeface="Times New Roman" panose="02020603050405020304" pitchFamily="18" charset="0"/>
              </a:rPr>
              <a:t>Drawbacks of Existing Systems</a:t>
            </a:r>
          </a:p>
          <a:p>
            <a:r>
              <a:rPr lang="en-US" dirty="0">
                <a:latin typeface="Times New Roman" panose="02020603050405020304" pitchFamily="18" charset="0"/>
                <a:cs typeface="Times New Roman" panose="02020603050405020304" pitchFamily="18" charset="0"/>
              </a:rPr>
              <a:t>Proposed System</a:t>
            </a:r>
          </a:p>
          <a:p>
            <a:r>
              <a:rPr lang="en-US" dirty="0">
                <a:latin typeface="Times New Roman" panose="02020603050405020304" pitchFamily="18" charset="0"/>
                <a:cs typeface="Times New Roman" panose="02020603050405020304" pitchFamily="18" charset="0"/>
              </a:rPr>
              <a:t>System Architecture</a:t>
            </a:r>
          </a:p>
          <a:p>
            <a:r>
              <a:rPr lang="en-US" dirty="0">
                <a:latin typeface="Times New Roman" panose="02020603050405020304" pitchFamily="18" charset="0"/>
                <a:cs typeface="Times New Roman" panose="02020603050405020304" pitchFamily="18" charset="0"/>
              </a:rPr>
              <a:t>Requirements</a:t>
            </a:r>
          </a:p>
          <a:p>
            <a:r>
              <a:rPr lang="en-US" dirty="0" err="1">
                <a:latin typeface="Times New Roman" panose="02020603050405020304" pitchFamily="18" charset="0"/>
                <a:cs typeface="Times New Roman" panose="02020603050405020304" pitchFamily="18" charset="0"/>
              </a:rPr>
              <a:t>Uml</a:t>
            </a:r>
            <a:r>
              <a:rPr lang="en-US" dirty="0">
                <a:latin typeface="Times New Roman" panose="02020603050405020304" pitchFamily="18" charset="0"/>
                <a:cs typeface="Times New Roman" panose="02020603050405020304" pitchFamily="18" charset="0"/>
              </a:rPr>
              <a:t> Diagrams </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2084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828A742-963A-65FB-EFCE-473D5EDE2DA7}"/>
              </a:ext>
            </a:extLst>
          </p:cNvPr>
          <p:cNvSpPr>
            <a:spLocks noGrp="1"/>
          </p:cNvSpPr>
          <p:nvPr>
            <p:ph type="sldNum" sz="quarter" idx="12"/>
          </p:nvPr>
        </p:nvSpPr>
        <p:spPr/>
        <p:txBody>
          <a:bodyPr/>
          <a:lstStyle/>
          <a:p>
            <a:fld id="{BA430EDE-DFC8-489D-8732-6F9473DD5B4D}" type="slidenum">
              <a:rPr lang="en-US" smtClean="0"/>
              <a:t>20</a:t>
            </a:fld>
            <a:endParaRPr lang="en-US"/>
          </a:p>
        </p:txBody>
      </p:sp>
      <p:sp>
        <p:nvSpPr>
          <p:cNvPr id="3" name="Title 1">
            <a:extLst>
              <a:ext uri="{FF2B5EF4-FFF2-40B4-BE49-F238E27FC236}">
                <a16:creationId xmlns:a16="http://schemas.microsoft.com/office/drawing/2014/main" id="{021F51FB-94AF-2237-96BE-3B14A41665FE}"/>
              </a:ext>
            </a:extLst>
          </p:cNvPr>
          <p:cNvSpPr txBox="1">
            <a:spLocks/>
          </p:cNvSpPr>
          <p:nvPr/>
        </p:nvSpPr>
        <p:spPr>
          <a:xfrm>
            <a:off x="628650" y="273844"/>
            <a:ext cx="7886700" cy="99417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b="1" u="sng" dirty="0"/>
              <a:t>IMPLEMENTATION</a:t>
            </a:r>
          </a:p>
        </p:txBody>
      </p:sp>
      <p:sp>
        <p:nvSpPr>
          <p:cNvPr id="4" name="TextBox 3">
            <a:extLst>
              <a:ext uri="{FF2B5EF4-FFF2-40B4-BE49-F238E27FC236}">
                <a16:creationId xmlns:a16="http://schemas.microsoft.com/office/drawing/2014/main" id="{957041FB-F3F6-1DBF-022C-5A6F250E2BD7}"/>
              </a:ext>
            </a:extLst>
          </p:cNvPr>
          <p:cNvSpPr txBox="1"/>
          <p:nvPr/>
        </p:nvSpPr>
        <p:spPr>
          <a:xfrm>
            <a:off x="-99211" y="1295234"/>
            <a:ext cx="14732809" cy="3586110"/>
          </a:xfrm>
          <a:prstGeom prst="rect">
            <a:avLst/>
          </a:prstGeom>
        </p:spPr>
        <p:txBody>
          <a:bodyPr lIns="0" tIns="0" rIns="0" bIns="0" rtlCol="0" anchor="t">
            <a:spAutoFit/>
          </a:bodyPr>
          <a:lstStyle/>
          <a:p>
            <a:pPr marL="942755" lvl="1" indent="-471377">
              <a:lnSpc>
                <a:spcPct val="250000"/>
              </a:lnSpc>
              <a:buFont typeface="Arial"/>
              <a:buChar char="•"/>
            </a:pPr>
            <a:r>
              <a:rPr lang="en-US" sz="1600" dirty="0">
                <a:solidFill>
                  <a:srgbClr val="504C44"/>
                </a:solidFill>
                <a:latin typeface="Times New Roman" panose="02020603050405020304" pitchFamily="18" charset="0"/>
                <a:cs typeface="Times New Roman" panose="02020603050405020304" pitchFamily="18" charset="0"/>
              </a:rPr>
              <a:t>Dataset is taken from Kaggle user Anand P V , where they provide the driving data of </a:t>
            </a:r>
          </a:p>
          <a:p>
            <a:pPr marL="471378" lvl="1">
              <a:lnSpc>
                <a:spcPct val="250000"/>
              </a:lnSpc>
            </a:pPr>
            <a:r>
              <a:rPr lang="en-US" sz="1600" dirty="0">
                <a:solidFill>
                  <a:srgbClr val="504C44"/>
                </a:solidFill>
                <a:latin typeface="Times New Roman" panose="02020603050405020304" pitchFamily="18" charset="0"/>
                <a:cs typeface="Times New Roman" panose="02020603050405020304" pitchFamily="18" charset="0"/>
              </a:rPr>
              <a:t>        Indian Roads for 16.5min.</a:t>
            </a:r>
          </a:p>
          <a:p>
            <a:pPr marL="942755" lvl="1" indent="-471377">
              <a:lnSpc>
                <a:spcPct val="250000"/>
              </a:lnSpc>
              <a:buFont typeface="Arial"/>
              <a:buChar char="•"/>
            </a:pPr>
            <a:r>
              <a:rPr lang="en-US" sz="1600" dirty="0">
                <a:solidFill>
                  <a:srgbClr val="504C44"/>
                </a:solidFill>
                <a:latin typeface="Times New Roman" panose="02020603050405020304" pitchFamily="18" charset="0"/>
                <a:cs typeface="Times New Roman" panose="02020603050405020304" pitchFamily="18" charset="0"/>
              </a:rPr>
              <a:t>Size: 16.5 minutes = 16.5{min} x 60{1 min = 60 sec} x 30{fps} = 29,700 images ~ 2 GB.</a:t>
            </a:r>
          </a:p>
          <a:p>
            <a:pPr marL="942755" lvl="1" indent="-471377">
              <a:lnSpc>
                <a:spcPct val="250000"/>
              </a:lnSpc>
              <a:buFont typeface="Arial"/>
              <a:buChar char="•"/>
            </a:pPr>
            <a:r>
              <a:rPr lang="en-US" sz="1600" dirty="0">
                <a:solidFill>
                  <a:srgbClr val="504C44"/>
                </a:solidFill>
                <a:latin typeface="Times New Roman" panose="02020603050405020304" pitchFamily="18" charset="0"/>
                <a:cs typeface="Times New Roman" panose="02020603050405020304" pitchFamily="18" charset="0"/>
              </a:rPr>
              <a:t>It consists of real time images of the driving front angles through camera, steering angles</a:t>
            </a:r>
          </a:p>
          <a:p>
            <a:pPr marL="471378" lvl="1">
              <a:lnSpc>
                <a:spcPct val="250000"/>
              </a:lnSpc>
            </a:pPr>
            <a:r>
              <a:rPr lang="en-US" sz="1600" dirty="0">
                <a:solidFill>
                  <a:srgbClr val="504C44"/>
                </a:solidFill>
                <a:latin typeface="Times New Roman" panose="02020603050405020304" pitchFamily="18" charset="0"/>
                <a:cs typeface="Times New Roman" panose="02020603050405020304" pitchFamily="18" charset="0"/>
              </a:rPr>
              <a:t>        and other parameters of car functioning.</a:t>
            </a:r>
          </a:p>
          <a:p>
            <a:pPr marL="757128" lvl="1" indent="-285750">
              <a:lnSpc>
                <a:spcPct val="250000"/>
              </a:lnSpc>
              <a:buFont typeface="Arial" panose="020B0604020202020204" pitchFamily="34" charset="0"/>
              <a:buChar char="•"/>
            </a:pPr>
            <a:r>
              <a:rPr lang="en-US" sz="1600" dirty="0">
                <a:solidFill>
                  <a:srgbClr val="504C44"/>
                </a:solidFill>
                <a:latin typeface="Times New Roman" panose="02020603050405020304" pitchFamily="18" charset="0"/>
                <a:cs typeface="Times New Roman" panose="02020603050405020304" pitchFamily="18" charset="0"/>
              </a:rPr>
              <a:t>   The dataset is already preprocessed and we need only steering angles data to build our model.</a:t>
            </a:r>
          </a:p>
        </p:txBody>
      </p:sp>
      <p:sp>
        <p:nvSpPr>
          <p:cNvPr id="5" name="TextBox 4">
            <a:extLst>
              <a:ext uri="{FF2B5EF4-FFF2-40B4-BE49-F238E27FC236}">
                <a16:creationId xmlns:a16="http://schemas.microsoft.com/office/drawing/2014/main" id="{2BB7203B-06C4-B806-0AA6-1D39B92E99EE}"/>
              </a:ext>
            </a:extLst>
          </p:cNvPr>
          <p:cNvSpPr txBox="1"/>
          <p:nvPr/>
        </p:nvSpPr>
        <p:spPr>
          <a:xfrm>
            <a:off x="628650" y="877709"/>
            <a:ext cx="2799036" cy="461665"/>
          </a:xfrm>
          <a:prstGeom prst="rect">
            <a:avLst/>
          </a:prstGeom>
          <a:noFill/>
        </p:spPr>
        <p:txBody>
          <a:bodyPr wrap="none" rtlCol="0">
            <a:spAutoFit/>
          </a:bodyPr>
          <a:lstStyle/>
          <a:p>
            <a:r>
              <a:rPr lang="en-IN" sz="2400" b="1" u="sng" dirty="0"/>
              <a:t>For Path Prediction:-</a:t>
            </a:r>
            <a:endParaRPr lang="en-US" sz="2400" b="1" u="sng" dirty="0"/>
          </a:p>
        </p:txBody>
      </p:sp>
    </p:spTree>
    <p:extLst>
      <p:ext uri="{BB962C8B-B14F-4D97-AF65-F5344CB8AC3E}">
        <p14:creationId xmlns:p14="http://schemas.microsoft.com/office/powerpoint/2010/main" val="1123985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73B38-3C35-B6F6-C3E8-503CF4C49A41}"/>
              </a:ext>
            </a:extLst>
          </p:cNvPr>
          <p:cNvSpPr>
            <a:spLocks noGrp="1"/>
          </p:cNvSpPr>
          <p:nvPr>
            <p:ph type="sldNum" sz="quarter" idx="12"/>
          </p:nvPr>
        </p:nvSpPr>
        <p:spPr/>
        <p:txBody>
          <a:bodyPr/>
          <a:lstStyle/>
          <a:p>
            <a:fld id="{BA430EDE-DFC8-489D-8732-6F9473DD5B4D}" type="slidenum">
              <a:rPr lang="en-US" smtClean="0"/>
              <a:t>21</a:t>
            </a:fld>
            <a:endParaRPr lang="en-US"/>
          </a:p>
        </p:txBody>
      </p:sp>
      <p:sp>
        <p:nvSpPr>
          <p:cNvPr id="3" name="TextBox 2">
            <a:extLst>
              <a:ext uri="{FF2B5EF4-FFF2-40B4-BE49-F238E27FC236}">
                <a16:creationId xmlns:a16="http://schemas.microsoft.com/office/drawing/2014/main" id="{07527618-B5E0-914D-F6A3-1679F0BA6912}"/>
              </a:ext>
            </a:extLst>
          </p:cNvPr>
          <p:cNvSpPr txBox="1"/>
          <p:nvPr/>
        </p:nvSpPr>
        <p:spPr>
          <a:xfrm flipH="1">
            <a:off x="590550" y="458724"/>
            <a:ext cx="7962900" cy="1107996"/>
          </a:xfrm>
          <a:prstGeom prst="rect">
            <a:avLst/>
          </a:prstGeom>
          <a:noFill/>
        </p:spPr>
        <p:txBody>
          <a:bodyPr wrap="square" rtlCol="0">
            <a:spAutoFit/>
          </a:bodyPr>
          <a:lstStyle/>
          <a:p>
            <a:pPr algn="ctr"/>
            <a:r>
              <a:rPr lang="en-US" sz="3300" u="sng" spc="799" dirty="0">
                <a:solidFill>
                  <a:srgbClr val="504C44"/>
                </a:solidFill>
                <a:latin typeface="Times New Roman" panose="02020603050405020304" pitchFamily="18" charset="0"/>
                <a:cs typeface="Times New Roman" panose="02020603050405020304" pitchFamily="18" charset="0"/>
              </a:rPr>
              <a:t>WORK FLOW DESIGN OF PATH PREDICTION: </a:t>
            </a:r>
          </a:p>
        </p:txBody>
      </p:sp>
      <p:pic>
        <p:nvPicPr>
          <p:cNvPr id="5" name="Picture 4">
            <a:extLst>
              <a:ext uri="{FF2B5EF4-FFF2-40B4-BE49-F238E27FC236}">
                <a16:creationId xmlns:a16="http://schemas.microsoft.com/office/drawing/2014/main" id="{9A69576B-DE8E-3C71-F64B-E458A9C90232}"/>
              </a:ext>
            </a:extLst>
          </p:cNvPr>
          <p:cNvPicPr>
            <a:picLocks noChangeAspect="1"/>
          </p:cNvPicPr>
          <p:nvPr/>
        </p:nvPicPr>
        <p:blipFill>
          <a:blip r:embed="rId2"/>
          <a:stretch>
            <a:fillRect/>
          </a:stretch>
        </p:blipFill>
        <p:spPr>
          <a:xfrm>
            <a:off x="1188720" y="1589139"/>
            <a:ext cx="6766560" cy="3155705"/>
          </a:xfrm>
          <a:prstGeom prst="rect">
            <a:avLst/>
          </a:prstGeom>
        </p:spPr>
      </p:pic>
    </p:spTree>
    <p:extLst>
      <p:ext uri="{BB962C8B-B14F-4D97-AF65-F5344CB8AC3E}">
        <p14:creationId xmlns:p14="http://schemas.microsoft.com/office/powerpoint/2010/main" val="31133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873B38-3C35-B6F6-C3E8-503CF4C49A41}"/>
              </a:ext>
            </a:extLst>
          </p:cNvPr>
          <p:cNvSpPr>
            <a:spLocks noGrp="1"/>
          </p:cNvSpPr>
          <p:nvPr>
            <p:ph type="sldNum" sz="quarter" idx="12"/>
          </p:nvPr>
        </p:nvSpPr>
        <p:spPr/>
        <p:txBody>
          <a:bodyPr/>
          <a:lstStyle/>
          <a:p>
            <a:fld id="{BA430EDE-DFC8-489D-8732-6F9473DD5B4D}" type="slidenum">
              <a:rPr lang="en-US" smtClean="0"/>
              <a:t>22</a:t>
            </a:fld>
            <a:endParaRPr lang="en-US"/>
          </a:p>
        </p:txBody>
      </p:sp>
      <p:sp>
        <p:nvSpPr>
          <p:cNvPr id="3" name="TextBox 2">
            <a:extLst>
              <a:ext uri="{FF2B5EF4-FFF2-40B4-BE49-F238E27FC236}">
                <a16:creationId xmlns:a16="http://schemas.microsoft.com/office/drawing/2014/main" id="{07527618-B5E0-914D-F6A3-1679F0BA6912}"/>
              </a:ext>
            </a:extLst>
          </p:cNvPr>
          <p:cNvSpPr txBox="1"/>
          <p:nvPr/>
        </p:nvSpPr>
        <p:spPr>
          <a:xfrm flipH="1">
            <a:off x="590550" y="458724"/>
            <a:ext cx="7962900" cy="1107996"/>
          </a:xfrm>
          <a:prstGeom prst="rect">
            <a:avLst/>
          </a:prstGeom>
          <a:noFill/>
        </p:spPr>
        <p:txBody>
          <a:bodyPr wrap="square" rtlCol="0">
            <a:spAutoFit/>
          </a:bodyPr>
          <a:lstStyle/>
          <a:p>
            <a:pPr algn="ctr"/>
            <a:r>
              <a:rPr lang="en-US" sz="3300" u="sng" spc="799" dirty="0">
                <a:solidFill>
                  <a:srgbClr val="504C44"/>
                </a:solidFill>
                <a:latin typeface="Times New Roman" panose="02020603050405020304" pitchFamily="18" charset="0"/>
                <a:cs typeface="Times New Roman" panose="02020603050405020304" pitchFamily="18" charset="0"/>
              </a:rPr>
              <a:t>WORK FLOW DESIGN OF OBJECT DETECTION: </a:t>
            </a:r>
          </a:p>
        </p:txBody>
      </p:sp>
      <p:pic>
        <p:nvPicPr>
          <p:cNvPr id="6" name="Picture 5">
            <a:extLst>
              <a:ext uri="{FF2B5EF4-FFF2-40B4-BE49-F238E27FC236}">
                <a16:creationId xmlns:a16="http://schemas.microsoft.com/office/drawing/2014/main" id="{416439E9-C89C-1E1E-3B4A-C96C8EEFBF78}"/>
              </a:ext>
            </a:extLst>
          </p:cNvPr>
          <p:cNvPicPr>
            <a:picLocks noChangeAspect="1"/>
          </p:cNvPicPr>
          <p:nvPr/>
        </p:nvPicPr>
        <p:blipFill>
          <a:blip r:embed="rId2"/>
          <a:stretch>
            <a:fillRect/>
          </a:stretch>
        </p:blipFill>
        <p:spPr>
          <a:xfrm>
            <a:off x="1828800" y="1475232"/>
            <a:ext cx="5486400" cy="3668268"/>
          </a:xfrm>
          <a:prstGeom prst="rect">
            <a:avLst/>
          </a:prstGeom>
        </p:spPr>
      </p:pic>
    </p:spTree>
    <p:extLst>
      <p:ext uri="{BB962C8B-B14F-4D97-AF65-F5344CB8AC3E}">
        <p14:creationId xmlns:p14="http://schemas.microsoft.com/office/powerpoint/2010/main" val="3656994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029552-0438-AC2B-449D-4EBBE5707097}"/>
              </a:ext>
            </a:extLst>
          </p:cNvPr>
          <p:cNvSpPr>
            <a:spLocks noGrp="1"/>
          </p:cNvSpPr>
          <p:nvPr>
            <p:ph type="sldNum" sz="quarter" idx="12"/>
          </p:nvPr>
        </p:nvSpPr>
        <p:spPr/>
        <p:txBody>
          <a:bodyPr/>
          <a:lstStyle/>
          <a:p>
            <a:fld id="{BA430EDE-DFC8-489D-8732-6F9473DD5B4D}" type="slidenum">
              <a:rPr lang="en-US" smtClean="0"/>
              <a:t>23</a:t>
            </a:fld>
            <a:endParaRPr lang="en-US"/>
          </a:p>
        </p:txBody>
      </p:sp>
      <p:sp>
        <p:nvSpPr>
          <p:cNvPr id="4" name="TextBox 3">
            <a:extLst>
              <a:ext uri="{FF2B5EF4-FFF2-40B4-BE49-F238E27FC236}">
                <a16:creationId xmlns:a16="http://schemas.microsoft.com/office/drawing/2014/main" id="{46784C42-B42E-1FF6-EE39-7E859E8BFE4E}"/>
              </a:ext>
            </a:extLst>
          </p:cNvPr>
          <p:cNvSpPr txBox="1"/>
          <p:nvPr/>
        </p:nvSpPr>
        <p:spPr>
          <a:xfrm>
            <a:off x="335280" y="586441"/>
            <a:ext cx="8473440" cy="646331"/>
          </a:xfrm>
          <a:prstGeom prst="rect">
            <a:avLst/>
          </a:prstGeom>
          <a:noFill/>
        </p:spPr>
        <p:txBody>
          <a:bodyPr wrap="square">
            <a:spAutoFit/>
          </a:bodyPr>
          <a:lstStyle/>
          <a:p>
            <a:r>
              <a:rPr lang="en-US" b="0" i="0" dirty="0">
                <a:solidFill>
                  <a:srgbClr val="292929"/>
                </a:solidFill>
                <a:effectLst/>
                <a:latin typeface="Times New Roman" panose="02020603050405020304" pitchFamily="18" charset="0"/>
                <a:cs typeface="Times New Roman" panose="02020603050405020304" pitchFamily="18" charset="0"/>
              </a:rPr>
              <a:t>Below python program </a:t>
            </a:r>
            <a:r>
              <a:rPr lang="en-US" b="1" i="0" dirty="0">
                <a:solidFill>
                  <a:srgbClr val="292929"/>
                </a:solidFill>
                <a:effectLst/>
                <a:latin typeface="Times New Roman" panose="02020603050405020304" pitchFamily="18" charset="0"/>
                <a:cs typeface="Times New Roman" panose="02020603050405020304" pitchFamily="18" charset="0"/>
              </a:rPr>
              <a:t>analyze recorded video &amp; compute the optical flow parameter, ‘gamma’ across each adjacent frame </a:t>
            </a:r>
            <a:r>
              <a:rPr lang="en-US" b="0" i="0" dirty="0">
                <a:solidFill>
                  <a:srgbClr val="292929"/>
                </a:solidFill>
                <a:effectLst/>
                <a:latin typeface="Times New Roman" panose="02020603050405020304" pitchFamily="18" charset="0"/>
                <a:cs typeface="Times New Roman" panose="02020603050405020304" pitchFamily="18" charset="0"/>
              </a:rPr>
              <a:t>in video and output to file.</a:t>
            </a:r>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844022C-9466-CF46-5F1F-62788F2D6D78}"/>
              </a:ext>
            </a:extLst>
          </p:cNvPr>
          <p:cNvSpPr txBox="1"/>
          <p:nvPr/>
        </p:nvSpPr>
        <p:spPr>
          <a:xfrm>
            <a:off x="360426" y="63566"/>
            <a:ext cx="7126224" cy="600164"/>
          </a:xfrm>
          <a:prstGeom prst="rect">
            <a:avLst/>
          </a:prstGeom>
          <a:noFill/>
        </p:spPr>
        <p:txBody>
          <a:bodyPr wrap="square">
            <a:spAutoFit/>
          </a:bodyPr>
          <a:lstStyle/>
          <a:p>
            <a:r>
              <a:rPr lang="en-US" sz="3300" dirty="0">
                <a:latin typeface="Times New Roman" panose="02020603050405020304" pitchFamily="18" charset="0"/>
                <a:cs typeface="Times New Roman" panose="02020603050405020304" pitchFamily="18" charset="0"/>
              </a:rPr>
              <a:t>Generate Optical Flow Train Data:-</a:t>
            </a:r>
          </a:p>
        </p:txBody>
      </p:sp>
      <p:pic>
        <p:nvPicPr>
          <p:cNvPr id="8" name="Picture 7">
            <a:extLst>
              <a:ext uri="{FF2B5EF4-FFF2-40B4-BE49-F238E27FC236}">
                <a16:creationId xmlns:a16="http://schemas.microsoft.com/office/drawing/2014/main" id="{A849DACD-5D30-384E-D977-973695C8CE8A}"/>
              </a:ext>
            </a:extLst>
          </p:cNvPr>
          <p:cNvPicPr>
            <a:picLocks noChangeAspect="1"/>
          </p:cNvPicPr>
          <p:nvPr/>
        </p:nvPicPr>
        <p:blipFill rotWithShape="1">
          <a:blip r:embed="rId2"/>
          <a:srcRect b="32823"/>
          <a:stretch/>
        </p:blipFill>
        <p:spPr>
          <a:xfrm>
            <a:off x="335280" y="1362904"/>
            <a:ext cx="4267570" cy="3404360"/>
          </a:xfrm>
          <a:prstGeom prst="rect">
            <a:avLst/>
          </a:prstGeom>
        </p:spPr>
      </p:pic>
      <p:pic>
        <p:nvPicPr>
          <p:cNvPr id="10" name="Picture 9">
            <a:extLst>
              <a:ext uri="{FF2B5EF4-FFF2-40B4-BE49-F238E27FC236}">
                <a16:creationId xmlns:a16="http://schemas.microsoft.com/office/drawing/2014/main" id="{4DE7CE5E-35DD-973D-F386-744A3E85218F}"/>
              </a:ext>
            </a:extLst>
          </p:cNvPr>
          <p:cNvPicPr>
            <a:picLocks noChangeAspect="1"/>
          </p:cNvPicPr>
          <p:nvPr/>
        </p:nvPicPr>
        <p:blipFill rotWithShape="1">
          <a:blip r:embed="rId3"/>
          <a:srcRect b="38397"/>
          <a:stretch/>
        </p:blipFill>
        <p:spPr>
          <a:xfrm>
            <a:off x="4424902" y="1379076"/>
            <a:ext cx="4066096" cy="3168540"/>
          </a:xfrm>
          <a:prstGeom prst="rect">
            <a:avLst/>
          </a:prstGeom>
        </p:spPr>
      </p:pic>
    </p:spTree>
    <p:extLst>
      <p:ext uri="{BB962C8B-B14F-4D97-AF65-F5344CB8AC3E}">
        <p14:creationId xmlns:p14="http://schemas.microsoft.com/office/powerpoint/2010/main" val="3999257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15D8DE-3EC9-D314-E266-08B07144F8E0}"/>
              </a:ext>
            </a:extLst>
          </p:cNvPr>
          <p:cNvSpPr>
            <a:spLocks noGrp="1"/>
          </p:cNvSpPr>
          <p:nvPr>
            <p:ph type="sldNum" sz="quarter" idx="12"/>
          </p:nvPr>
        </p:nvSpPr>
        <p:spPr/>
        <p:txBody>
          <a:bodyPr/>
          <a:lstStyle/>
          <a:p>
            <a:fld id="{BA430EDE-DFC8-489D-8732-6F9473DD5B4D}" type="slidenum">
              <a:rPr lang="en-US" smtClean="0"/>
              <a:t>24</a:t>
            </a:fld>
            <a:endParaRPr lang="en-US"/>
          </a:p>
        </p:txBody>
      </p:sp>
      <p:sp>
        <p:nvSpPr>
          <p:cNvPr id="5" name="TextBox 4">
            <a:extLst>
              <a:ext uri="{FF2B5EF4-FFF2-40B4-BE49-F238E27FC236}">
                <a16:creationId xmlns:a16="http://schemas.microsoft.com/office/drawing/2014/main" id="{868B5C93-8E76-08C9-148B-4122B146CD06}"/>
              </a:ext>
            </a:extLst>
          </p:cNvPr>
          <p:cNvSpPr txBox="1"/>
          <p:nvPr/>
        </p:nvSpPr>
        <p:spPr>
          <a:xfrm>
            <a:off x="360426" y="214984"/>
            <a:ext cx="7126224" cy="600164"/>
          </a:xfrm>
          <a:prstGeom prst="rect">
            <a:avLst/>
          </a:prstGeom>
          <a:noFill/>
        </p:spPr>
        <p:txBody>
          <a:bodyPr wrap="square">
            <a:spAutoFit/>
          </a:bodyPr>
          <a:lstStyle/>
          <a:p>
            <a:r>
              <a:rPr lang="en-US" sz="3300" u="sng" dirty="0">
                <a:latin typeface="Times New Roman" panose="02020603050405020304" pitchFamily="18" charset="0"/>
                <a:cs typeface="Times New Roman" panose="02020603050405020304" pitchFamily="18" charset="0"/>
              </a:rPr>
              <a:t>CNN model creation:-</a:t>
            </a:r>
          </a:p>
        </p:txBody>
      </p:sp>
      <p:pic>
        <p:nvPicPr>
          <p:cNvPr id="6" name="Picture 5">
            <a:extLst>
              <a:ext uri="{FF2B5EF4-FFF2-40B4-BE49-F238E27FC236}">
                <a16:creationId xmlns:a16="http://schemas.microsoft.com/office/drawing/2014/main" id="{6D2D0CD0-7D8A-9C88-41EE-4E95FB6A08AB}"/>
              </a:ext>
            </a:extLst>
          </p:cNvPr>
          <p:cNvPicPr>
            <a:picLocks noChangeAspect="1"/>
          </p:cNvPicPr>
          <p:nvPr/>
        </p:nvPicPr>
        <p:blipFill rotWithShape="1">
          <a:blip r:embed="rId2"/>
          <a:srcRect b="20028"/>
          <a:stretch/>
        </p:blipFill>
        <p:spPr>
          <a:xfrm>
            <a:off x="360426" y="815148"/>
            <a:ext cx="4762283" cy="4113368"/>
          </a:xfrm>
          <a:prstGeom prst="rect">
            <a:avLst/>
          </a:prstGeom>
        </p:spPr>
      </p:pic>
      <p:pic>
        <p:nvPicPr>
          <p:cNvPr id="8" name="Picture 7">
            <a:extLst>
              <a:ext uri="{FF2B5EF4-FFF2-40B4-BE49-F238E27FC236}">
                <a16:creationId xmlns:a16="http://schemas.microsoft.com/office/drawing/2014/main" id="{10DC2725-0DCF-EF7E-4484-9030F9ADE33F}"/>
              </a:ext>
            </a:extLst>
          </p:cNvPr>
          <p:cNvPicPr>
            <a:picLocks noChangeAspect="1"/>
          </p:cNvPicPr>
          <p:nvPr/>
        </p:nvPicPr>
        <p:blipFill rotWithShape="1">
          <a:blip r:embed="rId3"/>
          <a:srcRect r="25989"/>
          <a:stretch/>
        </p:blipFill>
        <p:spPr>
          <a:xfrm>
            <a:off x="5122709" y="515066"/>
            <a:ext cx="4021291" cy="4465707"/>
          </a:xfrm>
          <a:prstGeom prst="rect">
            <a:avLst/>
          </a:prstGeom>
        </p:spPr>
      </p:pic>
    </p:spTree>
    <p:extLst>
      <p:ext uri="{BB962C8B-B14F-4D97-AF65-F5344CB8AC3E}">
        <p14:creationId xmlns:p14="http://schemas.microsoft.com/office/powerpoint/2010/main" val="37438980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DBA2D5-3480-E098-A76A-91BE9367463F}"/>
              </a:ext>
            </a:extLst>
          </p:cNvPr>
          <p:cNvSpPr>
            <a:spLocks noGrp="1"/>
          </p:cNvSpPr>
          <p:nvPr>
            <p:ph type="sldNum" sz="quarter" idx="12"/>
          </p:nvPr>
        </p:nvSpPr>
        <p:spPr/>
        <p:txBody>
          <a:bodyPr/>
          <a:lstStyle/>
          <a:p>
            <a:fld id="{BA430EDE-DFC8-489D-8732-6F9473DD5B4D}" type="slidenum">
              <a:rPr lang="en-US" smtClean="0"/>
              <a:t>25</a:t>
            </a:fld>
            <a:endParaRPr lang="en-US"/>
          </a:p>
        </p:txBody>
      </p:sp>
      <p:pic>
        <p:nvPicPr>
          <p:cNvPr id="4" name="Picture 3">
            <a:extLst>
              <a:ext uri="{FF2B5EF4-FFF2-40B4-BE49-F238E27FC236}">
                <a16:creationId xmlns:a16="http://schemas.microsoft.com/office/drawing/2014/main" id="{F18AFE74-FC92-3A1B-8CD8-359FF8C93349}"/>
              </a:ext>
            </a:extLst>
          </p:cNvPr>
          <p:cNvPicPr>
            <a:picLocks noChangeAspect="1"/>
          </p:cNvPicPr>
          <p:nvPr/>
        </p:nvPicPr>
        <p:blipFill>
          <a:blip r:embed="rId2"/>
          <a:stretch>
            <a:fillRect/>
          </a:stretch>
        </p:blipFill>
        <p:spPr>
          <a:xfrm>
            <a:off x="1348112" y="761843"/>
            <a:ext cx="6447776" cy="4212684"/>
          </a:xfrm>
          <a:prstGeom prst="rect">
            <a:avLst/>
          </a:prstGeom>
        </p:spPr>
      </p:pic>
      <p:sp>
        <p:nvSpPr>
          <p:cNvPr id="5" name="TextBox 4">
            <a:extLst>
              <a:ext uri="{FF2B5EF4-FFF2-40B4-BE49-F238E27FC236}">
                <a16:creationId xmlns:a16="http://schemas.microsoft.com/office/drawing/2014/main" id="{8DF7D72A-13C4-CF8F-ABD5-36F8121FF206}"/>
              </a:ext>
            </a:extLst>
          </p:cNvPr>
          <p:cNvSpPr txBox="1"/>
          <p:nvPr/>
        </p:nvSpPr>
        <p:spPr>
          <a:xfrm>
            <a:off x="128016" y="152323"/>
            <a:ext cx="8906256" cy="600164"/>
          </a:xfrm>
          <a:prstGeom prst="rect">
            <a:avLst/>
          </a:prstGeom>
          <a:noFill/>
        </p:spPr>
        <p:txBody>
          <a:bodyPr wrap="square">
            <a:spAutoFit/>
          </a:bodyPr>
          <a:lstStyle/>
          <a:p>
            <a:r>
              <a:rPr lang="en-US" sz="3300" b="0" i="0" u="sng" dirty="0">
                <a:effectLst/>
                <a:latin typeface="Times New Roman" panose="02020603050405020304" pitchFamily="18" charset="0"/>
                <a:cs typeface="Times New Roman" panose="02020603050405020304" pitchFamily="18" charset="0"/>
              </a:rPr>
              <a:t>Training of Steering Prediction Model :-</a:t>
            </a:r>
            <a:endParaRPr lang="en-US" sz="33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9483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5122EA-4F1C-DCC1-92C6-D3DD91FD38E0}"/>
              </a:ext>
            </a:extLst>
          </p:cNvPr>
          <p:cNvSpPr>
            <a:spLocks noGrp="1"/>
          </p:cNvSpPr>
          <p:nvPr>
            <p:ph type="sldNum" sz="quarter" idx="12"/>
          </p:nvPr>
        </p:nvSpPr>
        <p:spPr/>
        <p:txBody>
          <a:bodyPr/>
          <a:lstStyle/>
          <a:p>
            <a:fld id="{BA430EDE-DFC8-489D-8732-6F9473DD5B4D}" type="slidenum">
              <a:rPr lang="en-US" smtClean="0"/>
              <a:t>26</a:t>
            </a:fld>
            <a:endParaRPr lang="en-US"/>
          </a:p>
        </p:txBody>
      </p:sp>
      <p:sp>
        <p:nvSpPr>
          <p:cNvPr id="3" name="TextBox 2">
            <a:extLst>
              <a:ext uri="{FF2B5EF4-FFF2-40B4-BE49-F238E27FC236}">
                <a16:creationId xmlns:a16="http://schemas.microsoft.com/office/drawing/2014/main" id="{C7FE10EE-935A-CD25-4BEA-CAE39ED78EE2}"/>
              </a:ext>
            </a:extLst>
          </p:cNvPr>
          <p:cNvSpPr txBox="1"/>
          <p:nvPr/>
        </p:nvSpPr>
        <p:spPr>
          <a:xfrm>
            <a:off x="128016" y="152323"/>
            <a:ext cx="8906256" cy="600164"/>
          </a:xfrm>
          <a:prstGeom prst="rect">
            <a:avLst/>
          </a:prstGeom>
          <a:noFill/>
        </p:spPr>
        <p:txBody>
          <a:bodyPr wrap="square">
            <a:spAutoFit/>
          </a:bodyPr>
          <a:lstStyle/>
          <a:p>
            <a:r>
              <a:rPr lang="en-US" sz="3300" b="0" i="0" u="sng" dirty="0">
                <a:effectLst/>
                <a:latin typeface="Times New Roman" panose="02020603050405020304" pitchFamily="18" charset="0"/>
                <a:cs typeface="Times New Roman" panose="02020603050405020304" pitchFamily="18" charset="0"/>
              </a:rPr>
              <a:t>Running Trained Model for Path Prediction :-</a:t>
            </a:r>
            <a:endParaRPr lang="en-US" sz="3300"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109E2C4-0378-9F80-4962-B558CDBF5CE7}"/>
              </a:ext>
            </a:extLst>
          </p:cNvPr>
          <p:cNvPicPr>
            <a:picLocks noChangeAspect="1"/>
          </p:cNvPicPr>
          <p:nvPr/>
        </p:nvPicPr>
        <p:blipFill>
          <a:blip r:embed="rId2"/>
          <a:stretch>
            <a:fillRect/>
          </a:stretch>
        </p:blipFill>
        <p:spPr>
          <a:xfrm>
            <a:off x="332966" y="982611"/>
            <a:ext cx="4939582" cy="3198456"/>
          </a:xfrm>
          <a:prstGeom prst="rect">
            <a:avLst/>
          </a:prstGeom>
        </p:spPr>
      </p:pic>
      <p:pic>
        <p:nvPicPr>
          <p:cNvPr id="7" name="Picture 6">
            <a:extLst>
              <a:ext uri="{FF2B5EF4-FFF2-40B4-BE49-F238E27FC236}">
                <a16:creationId xmlns:a16="http://schemas.microsoft.com/office/drawing/2014/main" id="{65288757-4956-2870-DB4C-FE9C30BC7D75}"/>
              </a:ext>
            </a:extLst>
          </p:cNvPr>
          <p:cNvPicPr>
            <a:picLocks noChangeAspect="1"/>
          </p:cNvPicPr>
          <p:nvPr/>
        </p:nvPicPr>
        <p:blipFill rotWithShape="1">
          <a:blip r:embed="rId3"/>
          <a:srcRect t="4203" b="70690"/>
          <a:stretch/>
        </p:blipFill>
        <p:spPr>
          <a:xfrm>
            <a:off x="425079" y="4239740"/>
            <a:ext cx="2975117" cy="751437"/>
          </a:xfrm>
          <a:prstGeom prst="rect">
            <a:avLst/>
          </a:prstGeom>
        </p:spPr>
      </p:pic>
    </p:spTree>
    <p:extLst>
      <p:ext uri="{BB962C8B-B14F-4D97-AF65-F5344CB8AC3E}">
        <p14:creationId xmlns:p14="http://schemas.microsoft.com/office/powerpoint/2010/main" val="1413328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54B8C2-BCA3-01A3-CAE2-AF08FA2D0365}"/>
              </a:ext>
            </a:extLst>
          </p:cNvPr>
          <p:cNvSpPr>
            <a:spLocks noGrp="1"/>
          </p:cNvSpPr>
          <p:nvPr>
            <p:ph type="sldNum" sz="quarter" idx="12"/>
          </p:nvPr>
        </p:nvSpPr>
        <p:spPr/>
        <p:txBody>
          <a:bodyPr/>
          <a:lstStyle/>
          <a:p>
            <a:fld id="{BA430EDE-DFC8-489D-8732-6F9473DD5B4D}" type="slidenum">
              <a:rPr lang="en-US" smtClean="0"/>
              <a:t>27</a:t>
            </a:fld>
            <a:endParaRPr lang="en-US"/>
          </a:p>
        </p:txBody>
      </p:sp>
      <p:pic>
        <p:nvPicPr>
          <p:cNvPr id="4" name="Picture 3">
            <a:extLst>
              <a:ext uri="{FF2B5EF4-FFF2-40B4-BE49-F238E27FC236}">
                <a16:creationId xmlns:a16="http://schemas.microsoft.com/office/drawing/2014/main" id="{AE67B1C3-DED5-2436-65C0-F30C061DF226}"/>
              </a:ext>
            </a:extLst>
          </p:cNvPr>
          <p:cNvPicPr>
            <a:picLocks noChangeAspect="1"/>
          </p:cNvPicPr>
          <p:nvPr/>
        </p:nvPicPr>
        <p:blipFill>
          <a:blip r:embed="rId2"/>
          <a:stretch>
            <a:fillRect/>
          </a:stretch>
        </p:blipFill>
        <p:spPr>
          <a:xfrm>
            <a:off x="0" y="967513"/>
            <a:ext cx="9144000" cy="4122878"/>
          </a:xfrm>
          <a:prstGeom prst="rect">
            <a:avLst/>
          </a:prstGeom>
        </p:spPr>
      </p:pic>
      <p:sp>
        <p:nvSpPr>
          <p:cNvPr id="5" name="TextBox 4">
            <a:extLst>
              <a:ext uri="{FF2B5EF4-FFF2-40B4-BE49-F238E27FC236}">
                <a16:creationId xmlns:a16="http://schemas.microsoft.com/office/drawing/2014/main" id="{DB9179A5-AAC7-74D5-FFF3-87158786EC8E}"/>
              </a:ext>
            </a:extLst>
          </p:cNvPr>
          <p:cNvSpPr txBox="1"/>
          <p:nvPr/>
        </p:nvSpPr>
        <p:spPr>
          <a:xfrm>
            <a:off x="128016" y="152323"/>
            <a:ext cx="8906256" cy="600164"/>
          </a:xfrm>
          <a:prstGeom prst="rect">
            <a:avLst/>
          </a:prstGeom>
          <a:noFill/>
        </p:spPr>
        <p:txBody>
          <a:bodyPr wrap="square">
            <a:spAutoFit/>
          </a:bodyPr>
          <a:lstStyle/>
          <a:p>
            <a:r>
              <a:rPr lang="en-US" sz="3300" b="0" i="0" u="sng" dirty="0">
                <a:effectLst/>
                <a:latin typeface="Times New Roman" panose="02020603050405020304" pitchFamily="18" charset="0"/>
                <a:cs typeface="Times New Roman" panose="02020603050405020304" pitchFamily="18" charset="0"/>
              </a:rPr>
              <a:t>Writing Predicted Data to the frames :-</a:t>
            </a:r>
            <a:endParaRPr lang="en-US" sz="33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514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54B8C2-BCA3-01A3-CAE2-AF08FA2D0365}"/>
              </a:ext>
            </a:extLst>
          </p:cNvPr>
          <p:cNvSpPr>
            <a:spLocks noGrp="1"/>
          </p:cNvSpPr>
          <p:nvPr>
            <p:ph type="sldNum" sz="quarter" idx="12"/>
          </p:nvPr>
        </p:nvSpPr>
        <p:spPr/>
        <p:txBody>
          <a:bodyPr/>
          <a:lstStyle/>
          <a:p>
            <a:fld id="{BA430EDE-DFC8-489D-8732-6F9473DD5B4D}" type="slidenum">
              <a:rPr lang="en-US" smtClean="0"/>
              <a:t>28</a:t>
            </a:fld>
            <a:endParaRPr lang="en-US"/>
          </a:p>
        </p:txBody>
      </p:sp>
      <p:sp>
        <p:nvSpPr>
          <p:cNvPr id="5" name="TextBox 4">
            <a:extLst>
              <a:ext uri="{FF2B5EF4-FFF2-40B4-BE49-F238E27FC236}">
                <a16:creationId xmlns:a16="http://schemas.microsoft.com/office/drawing/2014/main" id="{DB9179A5-AAC7-74D5-FFF3-87158786EC8E}"/>
              </a:ext>
            </a:extLst>
          </p:cNvPr>
          <p:cNvSpPr txBox="1"/>
          <p:nvPr/>
        </p:nvSpPr>
        <p:spPr>
          <a:xfrm>
            <a:off x="128016" y="152323"/>
            <a:ext cx="8906256" cy="600164"/>
          </a:xfrm>
          <a:prstGeom prst="rect">
            <a:avLst/>
          </a:prstGeom>
          <a:noFill/>
        </p:spPr>
        <p:txBody>
          <a:bodyPr wrap="square">
            <a:spAutoFit/>
          </a:bodyPr>
          <a:lstStyle/>
          <a:p>
            <a:r>
              <a:rPr lang="en-US" sz="3300" b="0" i="0" u="sng" dirty="0" err="1">
                <a:effectLst/>
                <a:latin typeface="Times New Roman" panose="02020603050405020304" pitchFamily="18" charset="0"/>
                <a:cs typeface="Times New Roman" panose="02020603050405020304" pitchFamily="18" charset="0"/>
              </a:rPr>
              <a:t>Tkinter</a:t>
            </a:r>
            <a:r>
              <a:rPr lang="en-US" sz="3300" b="0" i="0" u="sng" dirty="0">
                <a:effectLst/>
                <a:latin typeface="Times New Roman" panose="02020603050405020304" pitchFamily="18" charset="0"/>
                <a:cs typeface="Times New Roman" panose="02020603050405020304" pitchFamily="18" charset="0"/>
              </a:rPr>
              <a:t> User Interface for controlling the model:-</a:t>
            </a:r>
            <a:endParaRPr lang="en-US" sz="33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0C8D4B7-7742-12E0-CBBD-7FFDE74373BC}"/>
              </a:ext>
            </a:extLst>
          </p:cNvPr>
          <p:cNvPicPr>
            <a:picLocks noChangeAspect="1"/>
          </p:cNvPicPr>
          <p:nvPr/>
        </p:nvPicPr>
        <p:blipFill rotWithShape="1">
          <a:blip r:embed="rId2"/>
          <a:srcRect r="19048"/>
          <a:stretch/>
        </p:blipFill>
        <p:spPr>
          <a:xfrm>
            <a:off x="128017" y="752487"/>
            <a:ext cx="3834383" cy="4317256"/>
          </a:xfrm>
          <a:prstGeom prst="rect">
            <a:avLst/>
          </a:prstGeom>
        </p:spPr>
      </p:pic>
      <p:pic>
        <p:nvPicPr>
          <p:cNvPr id="8" name="Picture 7">
            <a:extLst>
              <a:ext uri="{FF2B5EF4-FFF2-40B4-BE49-F238E27FC236}">
                <a16:creationId xmlns:a16="http://schemas.microsoft.com/office/drawing/2014/main" id="{7593C5FB-E86B-D521-A2CB-4F7129EA602B}"/>
              </a:ext>
            </a:extLst>
          </p:cNvPr>
          <p:cNvPicPr>
            <a:picLocks noChangeAspect="1"/>
          </p:cNvPicPr>
          <p:nvPr/>
        </p:nvPicPr>
        <p:blipFill>
          <a:blip r:embed="rId3"/>
          <a:stretch>
            <a:fillRect/>
          </a:stretch>
        </p:blipFill>
        <p:spPr>
          <a:xfrm>
            <a:off x="3962400" y="826244"/>
            <a:ext cx="4804776" cy="4317256"/>
          </a:xfrm>
          <a:prstGeom prst="rect">
            <a:avLst/>
          </a:prstGeom>
        </p:spPr>
      </p:pic>
    </p:spTree>
    <p:extLst>
      <p:ext uri="{BB962C8B-B14F-4D97-AF65-F5344CB8AC3E}">
        <p14:creationId xmlns:p14="http://schemas.microsoft.com/office/powerpoint/2010/main" val="529529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C7126C-CCF1-8CCE-121D-B79FA8044969}"/>
              </a:ext>
            </a:extLst>
          </p:cNvPr>
          <p:cNvSpPr>
            <a:spLocks noGrp="1"/>
          </p:cNvSpPr>
          <p:nvPr>
            <p:ph type="sldNum" sz="quarter" idx="12"/>
          </p:nvPr>
        </p:nvSpPr>
        <p:spPr/>
        <p:txBody>
          <a:bodyPr/>
          <a:lstStyle/>
          <a:p>
            <a:fld id="{BA430EDE-DFC8-489D-8732-6F9473DD5B4D}" type="slidenum">
              <a:rPr lang="en-US" smtClean="0"/>
              <a:t>29</a:t>
            </a:fld>
            <a:endParaRPr lang="en-US"/>
          </a:p>
        </p:txBody>
      </p:sp>
      <p:pic>
        <p:nvPicPr>
          <p:cNvPr id="4" name="Picture 3">
            <a:extLst>
              <a:ext uri="{FF2B5EF4-FFF2-40B4-BE49-F238E27FC236}">
                <a16:creationId xmlns:a16="http://schemas.microsoft.com/office/drawing/2014/main" id="{0A84B1B5-8C65-958B-C28F-D7BC5170F9C4}"/>
              </a:ext>
            </a:extLst>
          </p:cNvPr>
          <p:cNvPicPr>
            <a:picLocks noChangeAspect="1"/>
          </p:cNvPicPr>
          <p:nvPr/>
        </p:nvPicPr>
        <p:blipFill rotWithShape="1">
          <a:blip r:embed="rId2"/>
          <a:srcRect l="-9518" t="-12967" r="-2127" b="7146"/>
          <a:stretch/>
        </p:blipFill>
        <p:spPr>
          <a:xfrm>
            <a:off x="1856232" y="268224"/>
            <a:ext cx="4480559" cy="4875276"/>
          </a:xfrm>
          <a:prstGeom prst="rect">
            <a:avLst/>
          </a:prstGeom>
        </p:spPr>
      </p:pic>
      <p:sp>
        <p:nvSpPr>
          <p:cNvPr id="5" name="TextBox 4">
            <a:extLst>
              <a:ext uri="{FF2B5EF4-FFF2-40B4-BE49-F238E27FC236}">
                <a16:creationId xmlns:a16="http://schemas.microsoft.com/office/drawing/2014/main" id="{C1A72ED4-18BD-47A5-A29A-2BF4075100D7}"/>
              </a:ext>
            </a:extLst>
          </p:cNvPr>
          <p:cNvSpPr txBox="1"/>
          <p:nvPr/>
        </p:nvSpPr>
        <p:spPr>
          <a:xfrm>
            <a:off x="128016" y="152323"/>
            <a:ext cx="8906256" cy="600164"/>
          </a:xfrm>
          <a:prstGeom prst="rect">
            <a:avLst/>
          </a:prstGeom>
          <a:noFill/>
        </p:spPr>
        <p:txBody>
          <a:bodyPr wrap="square">
            <a:spAutoFit/>
          </a:bodyPr>
          <a:lstStyle/>
          <a:p>
            <a:r>
              <a:rPr lang="en-US" sz="3300" b="0" i="0" u="sng" dirty="0">
                <a:effectLst/>
                <a:latin typeface="Times New Roman" panose="02020603050405020304" pitchFamily="18" charset="0"/>
                <a:cs typeface="Times New Roman" panose="02020603050405020304" pitchFamily="18" charset="0"/>
              </a:rPr>
              <a:t>Output for User Interface with </a:t>
            </a:r>
            <a:r>
              <a:rPr lang="en-US" sz="3300" b="0" i="0" u="sng" dirty="0" err="1">
                <a:effectLst/>
                <a:latin typeface="Times New Roman" panose="02020603050405020304" pitchFamily="18" charset="0"/>
                <a:cs typeface="Times New Roman" panose="02020603050405020304" pitchFamily="18" charset="0"/>
              </a:rPr>
              <a:t>TKinter</a:t>
            </a:r>
            <a:r>
              <a:rPr lang="en-US" sz="3300" b="0" i="0" u="sng" dirty="0">
                <a:effectLst/>
                <a:latin typeface="Times New Roman" panose="02020603050405020304" pitchFamily="18" charset="0"/>
                <a:cs typeface="Times New Roman" panose="02020603050405020304" pitchFamily="18" charset="0"/>
              </a:rPr>
              <a:t>:-</a:t>
            </a:r>
            <a:endParaRPr lang="en-US" sz="33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6046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BC4FD-6A00-4124-AFC9-667CF3ED1C24}"/>
              </a:ext>
            </a:extLst>
          </p:cNvPr>
          <p:cNvSpPr>
            <a:spLocks noGrp="1"/>
          </p:cNvSpPr>
          <p:nvPr>
            <p:ph type="title"/>
          </p:nvPr>
        </p:nvSpPr>
        <p:spPr/>
        <p:txBody>
          <a:bodyPr/>
          <a:lstStyle/>
          <a:p>
            <a:pPr algn="ctr"/>
            <a:r>
              <a:rPr lang="en-US" b="1" u="sng" dirty="0"/>
              <a:t>ABSTRACT</a:t>
            </a:r>
          </a:p>
        </p:txBody>
      </p:sp>
      <p:sp>
        <p:nvSpPr>
          <p:cNvPr id="3" name="Content Placeholder 2">
            <a:extLst>
              <a:ext uri="{FF2B5EF4-FFF2-40B4-BE49-F238E27FC236}">
                <a16:creationId xmlns:a16="http://schemas.microsoft.com/office/drawing/2014/main" id="{FF5341CC-E6B7-4B2F-87CA-CE02030C2870}"/>
              </a:ext>
            </a:extLst>
          </p:cNvPr>
          <p:cNvSpPr>
            <a:spLocks noGrp="1"/>
          </p:cNvSpPr>
          <p:nvPr>
            <p:ph idx="1"/>
          </p:nvPr>
        </p:nvSpPr>
        <p:spPr>
          <a:xfrm>
            <a:off x="169612" y="1001616"/>
            <a:ext cx="8804776" cy="4007760"/>
          </a:xfrm>
        </p:spPr>
        <p:txBody>
          <a:bodyPr>
            <a:noAutofit/>
          </a:bodyPr>
          <a:lstStyle/>
          <a:p>
            <a:pPr algn="just">
              <a:buClr>
                <a:schemeClr val="accent1"/>
              </a:buClr>
            </a:pPr>
            <a:r>
              <a:rPr lang="en-US" sz="1800" dirty="0">
                <a:latin typeface="Times New Roman" panose="02020603050405020304" pitchFamily="18" charset="0"/>
                <a:cs typeface="Times New Roman" panose="02020603050405020304" pitchFamily="18" charset="0"/>
              </a:rPr>
              <a:t>A driver guidance system is an advanced technology that assists drivers in navigating and maneuvering their vehicles on the road.</a:t>
            </a:r>
          </a:p>
          <a:p>
            <a:pPr algn="just">
              <a:buClr>
                <a:schemeClr val="accent1"/>
              </a:buClr>
            </a:pPr>
            <a:endParaRPr lang="en-US" sz="1800" dirty="0">
              <a:latin typeface="Times New Roman" panose="02020603050405020304" pitchFamily="18" charset="0"/>
              <a:cs typeface="Times New Roman" panose="02020603050405020304" pitchFamily="18" charset="0"/>
            </a:endParaRPr>
          </a:p>
          <a:p>
            <a:pPr algn="just">
              <a:buClr>
                <a:schemeClr val="accent1"/>
              </a:buClr>
            </a:pPr>
            <a:r>
              <a:rPr lang="en-US" sz="1800" dirty="0">
                <a:latin typeface="Times New Roman" panose="02020603050405020304" pitchFamily="18" charset="0"/>
                <a:cs typeface="Times New Roman" panose="02020603050405020304" pitchFamily="18" charset="0"/>
              </a:rPr>
              <a:t>These systems typically use a combination of sensors, cameras, and GPS technology to provide real-time information to the driver about their surroundings, including traffic patterns, road conditions, and potential hazards.</a:t>
            </a:r>
          </a:p>
          <a:p>
            <a:pPr algn="just">
              <a:buClr>
                <a:schemeClr val="accent1"/>
              </a:buClr>
            </a:pPr>
            <a:endParaRPr lang="en-US" sz="1800" dirty="0">
              <a:latin typeface="Times New Roman" panose="02020603050405020304" pitchFamily="18" charset="0"/>
              <a:cs typeface="Times New Roman" panose="02020603050405020304" pitchFamily="18" charset="0"/>
            </a:endParaRPr>
          </a:p>
          <a:p>
            <a:pPr algn="just">
              <a:buClr>
                <a:schemeClr val="accent1"/>
              </a:buClr>
            </a:pPr>
            <a:r>
              <a:rPr lang="en-US" sz="1800" dirty="0">
                <a:latin typeface="Times New Roman" panose="02020603050405020304" pitchFamily="18" charset="0"/>
                <a:cs typeface="Times New Roman" panose="02020603050405020304" pitchFamily="18" charset="0"/>
              </a:rPr>
              <a:t> The goal of a driver guidance system is to improve safety and increase efficiency on the road by providing drivers with the information they need to make informed decisions about their driving behavior.</a:t>
            </a:r>
          </a:p>
          <a:p>
            <a:pPr algn="just">
              <a:buClr>
                <a:schemeClr val="accent1"/>
              </a:buClr>
            </a:pPr>
            <a:endParaRPr lang="en-US" sz="1800" dirty="0">
              <a:latin typeface="Times New Roman" panose="02020603050405020304" pitchFamily="18" charset="0"/>
              <a:cs typeface="Times New Roman" panose="02020603050405020304" pitchFamily="18" charset="0"/>
            </a:endParaRPr>
          </a:p>
          <a:p>
            <a:pPr algn="just">
              <a:buClr>
                <a:schemeClr val="accent1"/>
              </a:buClr>
            </a:pPr>
            <a:r>
              <a:rPr lang="en-US" sz="1800" dirty="0">
                <a:latin typeface="Times New Roman" panose="02020603050405020304" pitchFamily="18" charset="0"/>
                <a:cs typeface="Times New Roman" panose="02020603050405020304" pitchFamily="18" charset="0"/>
              </a:rPr>
              <a:t>The system can also provide information on the recommended speed and recommended path to take when approaching the obstacle, helping the driver to maintain control and avoid damage to the vehicle.</a:t>
            </a:r>
          </a:p>
        </p:txBody>
      </p:sp>
      <p:sp>
        <p:nvSpPr>
          <p:cNvPr id="4" name="Slide Number Placeholder 3">
            <a:extLst>
              <a:ext uri="{FF2B5EF4-FFF2-40B4-BE49-F238E27FC236}">
                <a16:creationId xmlns:a16="http://schemas.microsoft.com/office/drawing/2014/main" id="{BE45B9C9-E2C3-461F-8877-DBF8C45346B5}"/>
              </a:ext>
            </a:extLst>
          </p:cNvPr>
          <p:cNvSpPr>
            <a:spLocks noGrp="1"/>
          </p:cNvSpPr>
          <p:nvPr>
            <p:ph type="sldNum" sz="quarter" idx="12"/>
          </p:nvPr>
        </p:nvSpPr>
        <p:spPr/>
        <p:txBody>
          <a:bodyPr/>
          <a:lstStyle/>
          <a:p>
            <a:endParaRPr lang="en-US" dirty="0"/>
          </a:p>
          <a:p>
            <a:endParaRPr lang="en-US" noProof="0" dirty="0"/>
          </a:p>
        </p:txBody>
      </p:sp>
    </p:spTree>
    <p:extLst>
      <p:ext uri="{BB962C8B-B14F-4D97-AF65-F5344CB8AC3E}">
        <p14:creationId xmlns:p14="http://schemas.microsoft.com/office/powerpoint/2010/main" val="2691248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86308-71B4-D758-939E-27B0AE434DCA}"/>
              </a:ext>
            </a:extLst>
          </p:cNvPr>
          <p:cNvSpPr>
            <a:spLocks noGrp="1"/>
          </p:cNvSpPr>
          <p:nvPr>
            <p:ph type="sldNum" sz="quarter" idx="12"/>
          </p:nvPr>
        </p:nvSpPr>
        <p:spPr/>
        <p:txBody>
          <a:bodyPr/>
          <a:lstStyle/>
          <a:p>
            <a:fld id="{BA430EDE-DFC8-489D-8732-6F9473DD5B4D}" type="slidenum">
              <a:rPr lang="en-US" smtClean="0"/>
              <a:t>30</a:t>
            </a:fld>
            <a:endParaRPr lang="en-US"/>
          </a:p>
        </p:txBody>
      </p:sp>
      <p:sp>
        <p:nvSpPr>
          <p:cNvPr id="3" name="TextBox 2">
            <a:extLst>
              <a:ext uri="{FF2B5EF4-FFF2-40B4-BE49-F238E27FC236}">
                <a16:creationId xmlns:a16="http://schemas.microsoft.com/office/drawing/2014/main" id="{6B6D97B1-4516-C314-03B9-1867F2AF1C48}"/>
              </a:ext>
            </a:extLst>
          </p:cNvPr>
          <p:cNvSpPr txBox="1"/>
          <p:nvPr/>
        </p:nvSpPr>
        <p:spPr>
          <a:xfrm>
            <a:off x="128016" y="152323"/>
            <a:ext cx="8906256" cy="600164"/>
          </a:xfrm>
          <a:prstGeom prst="rect">
            <a:avLst/>
          </a:prstGeom>
          <a:noFill/>
        </p:spPr>
        <p:txBody>
          <a:bodyPr wrap="square">
            <a:spAutoFit/>
          </a:bodyPr>
          <a:lstStyle/>
          <a:p>
            <a:r>
              <a:rPr lang="en-US" sz="3300" b="0" i="0" u="sng" dirty="0">
                <a:effectLst/>
                <a:latin typeface="Times New Roman" panose="02020603050405020304" pitchFamily="18" charset="0"/>
                <a:cs typeface="Times New Roman" panose="02020603050405020304" pitchFamily="18" charset="0"/>
              </a:rPr>
              <a:t>Output for </a:t>
            </a:r>
            <a:r>
              <a:rPr lang="en-US" sz="3300" u="sng" dirty="0">
                <a:latin typeface="Times New Roman" panose="02020603050405020304" pitchFamily="18" charset="0"/>
                <a:cs typeface="Times New Roman" panose="02020603050405020304" pitchFamily="18" charset="0"/>
              </a:rPr>
              <a:t>only</a:t>
            </a:r>
            <a:r>
              <a:rPr lang="en-US" sz="3300" b="0" i="0" u="sng" dirty="0">
                <a:effectLst/>
                <a:latin typeface="Times New Roman" panose="02020603050405020304" pitchFamily="18" charset="0"/>
                <a:cs typeface="Times New Roman" panose="02020603050405020304" pitchFamily="18" charset="0"/>
              </a:rPr>
              <a:t> Object Detection Model:-</a:t>
            </a:r>
            <a:endParaRPr lang="en-US" sz="3300" u="sng"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BFB311EE-441A-EBCA-B028-717EFD28C30C}"/>
              </a:ext>
            </a:extLst>
          </p:cNvPr>
          <p:cNvPicPr>
            <a:picLocks noChangeAspect="1"/>
          </p:cNvPicPr>
          <p:nvPr/>
        </p:nvPicPr>
        <p:blipFill>
          <a:blip r:embed="rId2"/>
          <a:stretch>
            <a:fillRect/>
          </a:stretch>
        </p:blipFill>
        <p:spPr>
          <a:xfrm>
            <a:off x="1339596" y="1272011"/>
            <a:ext cx="6464808" cy="3719166"/>
          </a:xfrm>
          <a:prstGeom prst="rect">
            <a:avLst/>
          </a:prstGeom>
        </p:spPr>
      </p:pic>
    </p:spTree>
    <p:extLst>
      <p:ext uri="{BB962C8B-B14F-4D97-AF65-F5344CB8AC3E}">
        <p14:creationId xmlns:p14="http://schemas.microsoft.com/office/powerpoint/2010/main" val="185365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86308-71B4-D758-939E-27B0AE434DCA}"/>
              </a:ext>
            </a:extLst>
          </p:cNvPr>
          <p:cNvSpPr>
            <a:spLocks noGrp="1"/>
          </p:cNvSpPr>
          <p:nvPr>
            <p:ph type="sldNum" sz="quarter" idx="12"/>
          </p:nvPr>
        </p:nvSpPr>
        <p:spPr/>
        <p:txBody>
          <a:bodyPr/>
          <a:lstStyle/>
          <a:p>
            <a:fld id="{BA430EDE-DFC8-489D-8732-6F9473DD5B4D}" type="slidenum">
              <a:rPr lang="en-US" smtClean="0"/>
              <a:t>31</a:t>
            </a:fld>
            <a:endParaRPr lang="en-US"/>
          </a:p>
        </p:txBody>
      </p:sp>
      <p:sp>
        <p:nvSpPr>
          <p:cNvPr id="3" name="TextBox 2">
            <a:extLst>
              <a:ext uri="{FF2B5EF4-FFF2-40B4-BE49-F238E27FC236}">
                <a16:creationId xmlns:a16="http://schemas.microsoft.com/office/drawing/2014/main" id="{6B6D97B1-4516-C314-03B9-1867F2AF1C48}"/>
              </a:ext>
            </a:extLst>
          </p:cNvPr>
          <p:cNvSpPr txBox="1"/>
          <p:nvPr/>
        </p:nvSpPr>
        <p:spPr>
          <a:xfrm>
            <a:off x="128016" y="152323"/>
            <a:ext cx="8906256" cy="762838"/>
          </a:xfrm>
          <a:prstGeom prst="rect">
            <a:avLst/>
          </a:prstGeom>
          <a:noFill/>
        </p:spPr>
        <p:txBody>
          <a:bodyPr wrap="square">
            <a:spAutoFit/>
          </a:bodyPr>
          <a:lstStyle/>
          <a:p>
            <a:pPr>
              <a:lnSpc>
                <a:spcPct val="150000"/>
              </a:lnSpc>
            </a:pPr>
            <a:r>
              <a:rPr lang="en-US" sz="3300" b="0" i="0" u="sng" dirty="0">
                <a:effectLst/>
                <a:latin typeface="Times New Roman" panose="02020603050405020304" pitchFamily="18" charset="0"/>
                <a:cs typeface="Times New Roman" panose="02020603050405020304" pitchFamily="18" charset="0"/>
              </a:rPr>
              <a:t>Output for only Path Predicting Model :-</a:t>
            </a:r>
            <a:endParaRPr lang="en-US" sz="3300"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7996EDB-012F-7CAB-2EBA-09A1C7222A87}"/>
              </a:ext>
            </a:extLst>
          </p:cNvPr>
          <p:cNvPicPr>
            <a:picLocks noChangeAspect="1"/>
          </p:cNvPicPr>
          <p:nvPr/>
        </p:nvPicPr>
        <p:blipFill>
          <a:blip r:embed="rId2"/>
          <a:stretch>
            <a:fillRect/>
          </a:stretch>
        </p:blipFill>
        <p:spPr>
          <a:xfrm>
            <a:off x="1060704" y="1269042"/>
            <a:ext cx="7022591" cy="3722135"/>
          </a:xfrm>
          <a:prstGeom prst="rect">
            <a:avLst/>
          </a:prstGeom>
        </p:spPr>
      </p:pic>
    </p:spTree>
    <p:extLst>
      <p:ext uri="{BB962C8B-B14F-4D97-AF65-F5344CB8AC3E}">
        <p14:creationId xmlns:p14="http://schemas.microsoft.com/office/powerpoint/2010/main" val="15009892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86308-71B4-D758-939E-27B0AE434DCA}"/>
              </a:ext>
            </a:extLst>
          </p:cNvPr>
          <p:cNvSpPr>
            <a:spLocks noGrp="1"/>
          </p:cNvSpPr>
          <p:nvPr>
            <p:ph type="sldNum" sz="quarter" idx="12"/>
          </p:nvPr>
        </p:nvSpPr>
        <p:spPr/>
        <p:txBody>
          <a:bodyPr/>
          <a:lstStyle/>
          <a:p>
            <a:fld id="{BA430EDE-DFC8-489D-8732-6F9473DD5B4D}" type="slidenum">
              <a:rPr lang="en-US" smtClean="0"/>
              <a:t>32</a:t>
            </a:fld>
            <a:endParaRPr lang="en-US"/>
          </a:p>
        </p:txBody>
      </p:sp>
      <p:sp>
        <p:nvSpPr>
          <p:cNvPr id="3" name="TextBox 2">
            <a:extLst>
              <a:ext uri="{FF2B5EF4-FFF2-40B4-BE49-F238E27FC236}">
                <a16:creationId xmlns:a16="http://schemas.microsoft.com/office/drawing/2014/main" id="{6B6D97B1-4516-C314-03B9-1867F2AF1C48}"/>
              </a:ext>
            </a:extLst>
          </p:cNvPr>
          <p:cNvSpPr txBox="1"/>
          <p:nvPr/>
        </p:nvSpPr>
        <p:spPr>
          <a:xfrm>
            <a:off x="128016" y="152323"/>
            <a:ext cx="8906256" cy="1107996"/>
          </a:xfrm>
          <a:prstGeom prst="rect">
            <a:avLst/>
          </a:prstGeom>
          <a:noFill/>
        </p:spPr>
        <p:txBody>
          <a:bodyPr wrap="square">
            <a:spAutoFit/>
          </a:bodyPr>
          <a:lstStyle/>
          <a:p>
            <a:r>
              <a:rPr lang="en-US" sz="3300" b="0" i="0" u="sng" dirty="0">
                <a:effectLst/>
                <a:latin typeface="Times New Roman" panose="02020603050405020304" pitchFamily="18" charset="0"/>
                <a:cs typeface="Times New Roman" panose="02020603050405020304" pitchFamily="18" charset="0"/>
              </a:rPr>
              <a:t>Output for Path Predicting Model Along with Object Detection :-</a:t>
            </a:r>
            <a:endParaRPr lang="en-US" sz="33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B0A1B71-0B20-F7DC-5346-1C5AE372B17C}"/>
              </a:ext>
            </a:extLst>
          </p:cNvPr>
          <p:cNvPicPr>
            <a:picLocks noChangeAspect="1"/>
          </p:cNvPicPr>
          <p:nvPr/>
        </p:nvPicPr>
        <p:blipFill>
          <a:blip r:embed="rId2"/>
          <a:stretch>
            <a:fillRect/>
          </a:stretch>
        </p:blipFill>
        <p:spPr>
          <a:xfrm>
            <a:off x="1069848" y="1273095"/>
            <a:ext cx="7022592" cy="3718082"/>
          </a:xfrm>
          <a:prstGeom prst="rect">
            <a:avLst/>
          </a:prstGeom>
        </p:spPr>
      </p:pic>
    </p:spTree>
    <p:extLst>
      <p:ext uri="{BB962C8B-B14F-4D97-AF65-F5344CB8AC3E}">
        <p14:creationId xmlns:p14="http://schemas.microsoft.com/office/powerpoint/2010/main" val="38135292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86308-71B4-D758-939E-27B0AE434DCA}"/>
              </a:ext>
            </a:extLst>
          </p:cNvPr>
          <p:cNvSpPr>
            <a:spLocks noGrp="1"/>
          </p:cNvSpPr>
          <p:nvPr>
            <p:ph type="sldNum" sz="quarter" idx="12"/>
          </p:nvPr>
        </p:nvSpPr>
        <p:spPr/>
        <p:txBody>
          <a:bodyPr/>
          <a:lstStyle/>
          <a:p>
            <a:fld id="{BA430EDE-DFC8-489D-8732-6F9473DD5B4D}" type="slidenum">
              <a:rPr lang="en-US" smtClean="0"/>
              <a:t>33</a:t>
            </a:fld>
            <a:endParaRPr lang="en-US"/>
          </a:p>
        </p:txBody>
      </p:sp>
      <p:sp>
        <p:nvSpPr>
          <p:cNvPr id="3" name="TextBox 2">
            <a:extLst>
              <a:ext uri="{FF2B5EF4-FFF2-40B4-BE49-F238E27FC236}">
                <a16:creationId xmlns:a16="http://schemas.microsoft.com/office/drawing/2014/main" id="{6B6D97B1-4516-C314-03B9-1867F2AF1C48}"/>
              </a:ext>
            </a:extLst>
          </p:cNvPr>
          <p:cNvSpPr txBox="1"/>
          <p:nvPr/>
        </p:nvSpPr>
        <p:spPr>
          <a:xfrm>
            <a:off x="128016" y="152323"/>
            <a:ext cx="8906256" cy="600164"/>
          </a:xfrm>
          <a:prstGeom prst="rect">
            <a:avLst/>
          </a:prstGeom>
          <a:noFill/>
        </p:spPr>
        <p:txBody>
          <a:bodyPr wrap="square">
            <a:spAutoFit/>
          </a:bodyPr>
          <a:lstStyle/>
          <a:p>
            <a:r>
              <a:rPr lang="en-US" sz="3300" b="0" i="0" u="sng" dirty="0">
                <a:effectLst/>
                <a:latin typeface="Times New Roman" panose="02020603050405020304" pitchFamily="18" charset="0"/>
                <a:cs typeface="Times New Roman" panose="02020603050405020304" pitchFamily="18" charset="0"/>
              </a:rPr>
              <a:t>Output for both the </a:t>
            </a:r>
            <a:r>
              <a:rPr lang="en-US" sz="3300" u="sng" dirty="0">
                <a:latin typeface="Times New Roman" panose="02020603050405020304" pitchFamily="18" charset="0"/>
                <a:cs typeface="Times New Roman" panose="02020603050405020304" pitchFamily="18" charset="0"/>
              </a:rPr>
              <a:t>m</a:t>
            </a:r>
            <a:r>
              <a:rPr lang="en-US" sz="3300" b="0" i="0" u="sng" dirty="0">
                <a:effectLst/>
                <a:latin typeface="Times New Roman" panose="02020603050405020304" pitchFamily="18" charset="0"/>
                <a:cs typeface="Times New Roman" panose="02020603050405020304" pitchFamily="18" charset="0"/>
              </a:rPr>
              <a:t>odels in RPi :-</a:t>
            </a:r>
            <a:endParaRPr lang="en-US" sz="3300"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B121F6-C4E7-E747-0BEB-94FC77513BEE}"/>
              </a:ext>
            </a:extLst>
          </p:cNvPr>
          <p:cNvPicPr>
            <a:picLocks noChangeAspect="1"/>
          </p:cNvPicPr>
          <p:nvPr/>
        </p:nvPicPr>
        <p:blipFill>
          <a:blip r:embed="rId2"/>
          <a:stretch>
            <a:fillRect/>
          </a:stretch>
        </p:blipFill>
        <p:spPr>
          <a:xfrm>
            <a:off x="1730841" y="752487"/>
            <a:ext cx="5700606" cy="4288620"/>
          </a:xfrm>
          <a:prstGeom prst="rect">
            <a:avLst/>
          </a:prstGeom>
        </p:spPr>
      </p:pic>
    </p:spTree>
    <p:extLst>
      <p:ext uri="{BB962C8B-B14F-4D97-AF65-F5344CB8AC3E}">
        <p14:creationId xmlns:p14="http://schemas.microsoft.com/office/powerpoint/2010/main" val="2648553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ED6A-7DEE-4682-BD94-6D05FECE02B3}"/>
              </a:ext>
            </a:extLst>
          </p:cNvPr>
          <p:cNvSpPr>
            <a:spLocks noGrp="1"/>
          </p:cNvSpPr>
          <p:nvPr>
            <p:ph type="title"/>
          </p:nvPr>
        </p:nvSpPr>
        <p:spPr>
          <a:xfrm>
            <a:off x="628650" y="151924"/>
            <a:ext cx="7886700" cy="994172"/>
          </a:xfrm>
        </p:spPr>
        <p:txBody>
          <a:bodyPr/>
          <a:lstStyle/>
          <a:p>
            <a:pPr algn="ctr"/>
            <a:r>
              <a:rPr lang="en-US" b="1" u="sng" dirty="0"/>
              <a:t>CONCLUSION</a:t>
            </a:r>
          </a:p>
        </p:txBody>
      </p:sp>
      <p:sp>
        <p:nvSpPr>
          <p:cNvPr id="3" name="Content Placeholder 2">
            <a:extLst>
              <a:ext uri="{FF2B5EF4-FFF2-40B4-BE49-F238E27FC236}">
                <a16:creationId xmlns:a16="http://schemas.microsoft.com/office/drawing/2014/main" id="{4B8D0CD2-5845-4210-933E-48C8CD5DD640}"/>
              </a:ext>
            </a:extLst>
          </p:cNvPr>
          <p:cNvSpPr>
            <a:spLocks noGrp="1"/>
          </p:cNvSpPr>
          <p:nvPr>
            <p:ph idx="1"/>
          </p:nvPr>
        </p:nvSpPr>
        <p:spPr>
          <a:xfrm>
            <a:off x="302654" y="877871"/>
            <a:ext cx="8538692" cy="3750794"/>
          </a:xfrm>
        </p:spPr>
        <p:txBody>
          <a:bodyPr>
            <a:noAutofit/>
          </a:bodyPr>
          <a:lstStyle/>
          <a:p>
            <a:pPr marL="285750" indent="-285750">
              <a:lnSpc>
                <a:spcPct val="15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 used the </a:t>
            </a:r>
            <a:r>
              <a:rPr lang="en-US" sz="1700" dirty="0" err="1">
                <a:latin typeface="Times New Roman" panose="02020603050405020304" pitchFamily="18" charset="0"/>
                <a:cs typeface="Times New Roman" panose="02020603050405020304" pitchFamily="18" charset="0"/>
              </a:rPr>
              <a:t>Tkinter</a:t>
            </a:r>
            <a:r>
              <a:rPr lang="en-US" sz="1700" dirty="0">
                <a:latin typeface="Times New Roman" panose="02020603050405020304" pitchFamily="18" charset="0"/>
                <a:cs typeface="Times New Roman" panose="02020603050405020304" pitchFamily="18" charset="0"/>
              </a:rPr>
              <a:t> library to create a GUI for the system interface that displays the settings for configuration of Guidance System to run both the model or run only either of the two models.</a:t>
            </a:r>
          </a:p>
          <a:p>
            <a:pPr marL="285750" indent="-285750">
              <a:lnSpc>
                <a:spcPct val="15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 have tested the system on both a laptop and a Raspberry Pi. We observed a significant decrease in performance on the Raspberry Pi compared to the laptop. The Object Detection model achieved a frame rate of 3 fps on the Raspberry Pi, and the Path Prediction model achieved a frame rate of 6 fps and both the models combined gives a frame rate of 2 fps.</a:t>
            </a:r>
          </a:p>
          <a:p>
            <a:pPr marL="285750" indent="-285750">
              <a:lnSpc>
                <a:spcPct val="15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In conclusion, the Driver Guidance System developed can provide valuable assistance to drivers and help them avoid accidents. However, further optimization is required to make the system more efficient, especially when deploying it on low-power devices like the Raspberry</a:t>
            </a:r>
            <a:endParaRPr lang="en-IN" sz="17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68841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ED6A-7DEE-4682-BD94-6D05FECE02B3}"/>
              </a:ext>
            </a:extLst>
          </p:cNvPr>
          <p:cNvSpPr>
            <a:spLocks noGrp="1"/>
          </p:cNvSpPr>
          <p:nvPr>
            <p:ph type="title"/>
          </p:nvPr>
        </p:nvSpPr>
        <p:spPr>
          <a:xfrm>
            <a:off x="628650" y="151924"/>
            <a:ext cx="7886700" cy="994172"/>
          </a:xfrm>
        </p:spPr>
        <p:txBody>
          <a:bodyPr/>
          <a:lstStyle/>
          <a:p>
            <a:pPr algn="ctr"/>
            <a:r>
              <a:rPr lang="en-US" b="1" u="sng" dirty="0"/>
              <a:t>FUTURE SCOPE</a:t>
            </a:r>
          </a:p>
        </p:txBody>
      </p:sp>
      <p:sp>
        <p:nvSpPr>
          <p:cNvPr id="3" name="Content Placeholder 2">
            <a:extLst>
              <a:ext uri="{FF2B5EF4-FFF2-40B4-BE49-F238E27FC236}">
                <a16:creationId xmlns:a16="http://schemas.microsoft.com/office/drawing/2014/main" id="{4B8D0CD2-5845-4210-933E-48C8CD5DD640}"/>
              </a:ext>
            </a:extLst>
          </p:cNvPr>
          <p:cNvSpPr>
            <a:spLocks noGrp="1"/>
          </p:cNvSpPr>
          <p:nvPr>
            <p:ph idx="1"/>
          </p:nvPr>
        </p:nvSpPr>
        <p:spPr>
          <a:xfrm>
            <a:off x="302654" y="999791"/>
            <a:ext cx="8538692" cy="3750794"/>
          </a:xfrm>
        </p:spPr>
        <p:txBody>
          <a:bodyPr>
            <a:noAutofit/>
          </a:bodyPr>
          <a:lstStyle/>
          <a:p>
            <a:pPr marL="285750" indent="-285750">
              <a:lnSpc>
                <a:spcPct val="15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Improve the real-time performance of the system by using a more powerful processor or implementing the system on cloud infrastructure.</a:t>
            </a:r>
          </a:p>
          <a:p>
            <a:pPr marL="285750" indent="-285750">
              <a:lnSpc>
                <a:spcPct val="15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Expand the system's functionality to include lane detection and tracking to help drivers stay in their lane and avoid collisions with other vehicles.</a:t>
            </a:r>
          </a:p>
          <a:p>
            <a:pPr marL="285750" indent="-285750">
              <a:lnSpc>
                <a:spcPct val="15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Implement the system in autonomous vehicles to improve their safety and reliability.</a:t>
            </a:r>
          </a:p>
          <a:p>
            <a:pPr marL="285750" indent="-285750">
              <a:lnSpc>
                <a:spcPct val="15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Improve the accuracy of the object detection and path prediction models by training them on larger datasets and fine-tuning their parameters.</a:t>
            </a:r>
          </a:p>
          <a:p>
            <a:pPr marL="285750" indent="-285750">
              <a:lnSpc>
                <a:spcPct val="15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Test the system on different driving conditions and scenarios to evaluate its performance and reliability.</a:t>
            </a:r>
            <a:endParaRPr lang="en-IN" sz="17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74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ED6A-7DEE-4682-BD94-6D05FECE02B3}"/>
              </a:ext>
            </a:extLst>
          </p:cNvPr>
          <p:cNvSpPr>
            <a:spLocks noGrp="1"/>
          </p:cNvSpPr>
          <p:nvPr>
            <p:ph type="title"/>
          </p:nvPr>
        </p:nvSpPr>
        <p:spPr>
          <a:xfrm>
            <a:off x="628650" y="151924"/>
            <a:ext cx="7886700" cy="994172"/>
          </a:xfrm>
        </p:spPr>
        <p:txBody>
          <a:bodyPr/>
          <a:lstStyle/>
          <a:p>
            <a:pPr algn="ctr"/>
            <a:r>
              <a:rPr lang="en-IN" b="1" u="sng" dirty="0"/>
              <a:t>R</a:t>
            </a:r>
            <a:r>
              <a:rPr lang="en-US" b="1" u="sng" dirty="0"/>
              <a:t>EFERENCES</a:t>
            </a:r>
          </a:p>
        </p:txBody>
      </p:sp>
      <p:sp>
        <p:nvSpPr>
          <p:cNvPr id="3" name="Content Placeholder 2">
            <a:extLst>
              <a:ext uri="{FF2B5EF4-FFF2-40B4-BE49-F238E27FC236}">
                <a16:creationId xmlns:a16="http://schemas.microsoft.com/office/drawing/2014/main" id="{4B8D0CD2-5845-4210-933E-48C8CD5DD640}"/>
              </a:ext>
            </a:extLst>
          </p:cNvPr>
          <p:cNvSpPr>
            <a:spLocks noGrp="1"/>
          </p:cNvSpPr>
          <p:nvPr>
            <p:ph idx="1"/>
          </p:nvPr>
        </p:nvSpPr>
        <p:spPr>
          <a:xfrm>
            <a:off x="302654" y="999791"/>
            <a:ext cx="8538692" cy="3750794"/>
          </a:xfrm>
        </p:spPr>
        <p:txBody>
          <a:bodyPr>
            <a:noAutofit/>
          </a:bodyPr>
          <a:lstStyle/>
          <a:p>
            <a:pPr marL="0" indent="0">
              <a:lnSpc>
                <a:spcPct val="150000"/>
              </a:lnSpc>
              <a:buNone/>
            </a:pPr>
            <a:r>
              <a:rPr lang="en-US" sz="1700" dirty="0">
                <a:latin typeface="Times New Roman" panose="02020603050405020304" pitchFamily="18" charset="0"/>
                <a:cs typeface="Times New Roman" panose="02020603050405020304" pitchFamily="18" charset="0"/>
              </a:rPr>
              <a:t>[1] Bojarski, M., Del Testa, D., </a:t>
            </a:r>
            <a:r>
              <a:rPr lang="en-US" sz="1700" dirty="0" err="1">
                <a:latin typeface="Times New Roman" panose="02020603050405020304" pitchFamily="18" charset="0"/>
                <a:cs typeface="Times New Roman" panose="02020603050405020304" pitchFamily="18" charset="0"/>
              </a:rPr>
              <a:t>Dworakowski</a:t>
            </a:r>
            <a:r>
              <a:rPr lang="en-US" sz="1700" dirty="0">
                <a:latin typeface="Times New Roman" panose="02020603050405020304" pitchFamily="18" charset="0"/>
                <a:cs typeface="Times New Roman" panose="02020603050405020304" pitchFamily="18" charset="0"/>
              </a:rPr>
              <a:t>, D., </a:t>
            </a:r>
            <a:r>
              <a:rPr lang="en-US" sz="1700" dirty="0" err="1">
                <a:latin typeface="Times New Roman" panose="02020603050405020304" pitchFamily="18" charset="0"/>
                <a:cs typeface="Times New Roman" panose="02020603050405020304" pitchFamily="18" charset="0"/>
              </a:rPr>
              <a:t>Firner</a:t>
            </a:r>
            <a:r>
              <a:rPr lang="en-US" sz="1700" dirty="0">
                <a:latin typeface="Times New Roman" panose="02020603050405020304" pitchFamily="18" charset="0"/>
                <a:cs typeface="Times New Roman" panose="02020603050405020304" pitchFamily="18" charset="0"/>
              </a:rPr>
              <a:t>, B., </a:t>
            </a:r>
            <a:r>
              <a:rPr lang="en-US" sz="1700" dirty="0" err="1">
                <a:latin typeface="Times New Roman" panose="02020603050405020304" pitchFamily="18" charset="0"/>
                <a:cs typeface="Times New Roman" panose="02020603050405020304" pitchFamily="18" charset="0"/>
              </a:rPr>
              <a:t>Flepp</a:t>
            </a:r>
            <a:r>
              <a:rPr lang="en-US" sz="1700" dirty="0">
                <a:latin typeface="Times New Roman" panose="02020603050405020304" pitchFamily="18" charset="0"/>
                <a:cs typeface="Times New Roman" panose="02020603050405020304" pitchFamily="18" charset="0"/>
              </a:rPr>
              <a:t>, B., Goyal, P., </a:t>
            </a:r>
            <a:r>
              <a:rPr lang="en-US" sz="1700" dirty="0" err="1">
                <a:latin typeface="Times New Roman" panose="02020603050405020304" pitchFamily="18" charset="0"/>
                <a:cs typeface="Times New Roman" panose="02020603050405020304" pitchFamily="18" charset="0"/>
              </a:rPr>
              <a:t>Jackel</a:t>
            </a:r>
            <a:r>
              <a:rPr lang="en-US" sz="1700" dirty="0">
                <a:latin typeface="Times New Roman" panose="02020603050405020304" pitchFamily="18" charset="0"/>
                <a:cs typeface="Times New Roman" panose="02020603050405020304" pitchFamily="18" charset="0"/>
              </a:rPr>
              <a:t>, L. D., </a:t>
            </a:r>
            <a:r>
              <a:rPr lang="en-US" sz="1700" dirty="0" err="1">
                <a:latin typeface="Times New Roman" panose="02020603050405020304" pitchFamily="18" charset="0"/>
                <a:cs typeface="Times New Roman" panose="02020603050405020304" pitchFamily="18" charset="0"/>
              </a:rPr>
              <a:t>Monfort</a:t>
            </a:r>
            <a:r>
              <a:rPr lang="en-US" sz="1700" dirty="0">
                <a:latin typeface="Times New Roman" panose="02020603050405020304" pitchFamily="18" charset="0"/>
                <a:cs typeface="Times New Roman" panose="02020603050405020304" pitchFamily="18" charset="0"/>
              </a:rPr>
              <a:t>, M., Muller, U., Zhang, J., Zhang, X., Zhao, J., &amp; </a:t>
            </a:r>
            <a:r>
              <a:rPr lang="en-US" sz="1700" dirty="0" err="1">
                <a:latin typeface="Times New Roman" panose="02020603050405020304" pitchFamily="18" charset="0"/>
                <a:cs typeface="Times New Roman" panose="02020603050405020304" pitchFamily="18" charset="0"/>
              </a:rPr>
              <a:t>Zieba</a:t>
            </a:r>
            <a:r>
              <a:rPr lang="en-US" sz="1700" dirty="0">
                <a:latin typeface="Times New Roman" panose="02020603050405020304" pitchFamily="18" charset="0"/>
                <a:cs typeface="Times New Roman" panose="02020603050405020304" pitchFamily="18" charset="0"/>
              </a:rPr>
              <a:t>, K. (2016). End to end learning for self-driving cars. </a:t>
            </a:r>
            <a:r>
              <a:rPr lang="en-US" sz="1700" dirty="0" err="1">
                <a:latin typeface="Times New Roman" panose="02020603050405020304" pitchFamily="18" charset="0"/>
                <a:cs typeface="Times New Roman" panose="02020603050405020304" pitchFamily="18" charset="0"/>
              </a:rPr>
              <a:t>arXiv</a:t>
            </a:r>
            <a:r>
              <a:rPr lang="en-US" sz="1700" dirty="0">
                <a:latin typeface="Times New Roman" panose="02020603050405020304" pitchFamily="18" charset="0"/>
                <a:cs typeface="Times New Roman" panose="02020603050405020304" pitchFamily="18" charset="0"/>
              </a:rPr>
              <a:t> preprint arXiv:1604.07316.</a:t>
            </a:r>
          </a:p>
          <a:p>
            <a:pPr marL="0" indent="0">
              <a:lnSpc>
                <a:spcPct val="150000"/>
              </a:lnSpc>
              <a:buNone/>
            </a:pPr>
            <a:r>
              <a:rPr lang="en-US" sz="1700" dirty="0">
                <a:latin typeface="Times New Roman" panose="02020603050405020304" pitchFamily="18" charset="0"/>
                <a:cs typeface="Times New Roman" panose="02020603050405020304" pitchFamily="18" charset="0"/>
              </a:rPr>
              <a:t>[2] Singh, G., Kumar, R., &amp; </a:t>
            </a:r>
            <a:r>
              <a:rPr lang="en-US" sz="1700" dirty="0" err="1">
                <a:latin typeface="Times New Roman" panose="02020603050405020304" pitchFamily="18" charset="0"/>
                <a:cs typeface="Times New Roman" panose="02020603050405020304" pitchFamily="18" charset="0"/>
              </a:rPr>
              <a:t>Kashtriya</a:t>
            </a:r>
            <a:r>
              <a:rPr lang="en-US" sz="1700" dirty="0">
                <a:latin typeface="Times New Roman" panose="02020603050405020304" pitchFamily="18" charset="0"/>
                <a:cs typeface="Times New Roman" panose="02020603050405020304" pitchFamily="18" charset="0"/>
              </a:rPr>
              <a:t>, P. (2018). Detection of potholes and speed breaker on road. 2018 First International Conference on Secure Cyber Computing and Communication (ICSCCC), 490-495.</a:t>
            </a:r>
          </a:p>
          <a:p>
            <a:pPr marL="0" indent="0">
              <a:lnSpc>
                <a:spcPct val="150000"/>
              </a:lnSpc>
              <a:buNone/>
            </a:pPr>
            <a:r>
              <a:rPr lang="en-US" sz="1700" dirty="0">
                <a:latin typeface="Times New Roman" panose="02020603050405020304" pitchFamily="18" charset="0"/>
                <a:cs typeface="Times New Roman" panose="02020603050405020304" pitchFamily="18" charset="0"/>
              </a:rPr>
              <a:t>[3] Li, M., &amp; Zhou, H. (2021). Real-time object detection method based on improved YOLOv4-tiny. IOP Conference Series: Earth and Environmental Science, 744(1), 012135.</a:t>
            </a:r>
            <a:endParaRPr lang="en-IN" sz="17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7987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6DDF61-7B1B-6E82-E87C-2103C44B292D}"/>
              </a:ext>
            </a:extLst>
          </p:cNvPr>
          <p:cNvSpPr>
            <a:spLocks noGrp="1"/>
          </p:cNvSpPr>
          <p:nvPr>
            <p:ph type="sldNum" sz="quarter" idx="12"/>
          </p:nvPr>
        </p:nvSpPr>
        <p:spPr/>
        <p:txBody>
          <a:bodyPr/>
          <a:lstStyle/>
          <a:p>
            <a:fld id="{BA430EDE-DFC8-489D-8732-6F9473DD5B4D}" type="slidenum">
              <a:rPr lang="en-US" smtClean="0"/>
              <a:t>37</a:t>
            </a:fld>
            <a:endParaRPr lang="en-US"/>
          </a:p>
        </p:txBody>
      </p:sp>
      <p:sp>
        <p:nvSpPr>
          <p:cNvPr id="3" name="TextBox 2">
            <a:extLst>
              <a:ext uri="{FF2B5EF4-FFF2-40B4-BE49-F238E27FC236}">
                <a16:creationId xmlns:a16="http://schemas.microsoft.com/office/drawing/2014/main" id="{6E8A5322-0347-B2FF-67A2-6059DF54A37F}"/>
              </a:ext>
            </a:extLst>
          </p:cNvPr>
          <p:cNvSpPr txBox="1"/>
          <p:nvPr/>
        </p:nvSpPr>
        <p:spPr>
          <a:xfrm>
            <a:off x="2431830" y="1828799"/>
            <a:ext cx="4280339" cy="1107996"/>
          </a:xfrm>
          <a:prstGeom prst="rect">
            <a:avLst/>
          </a:prstGeom>
          <a:noFill/>
        </p:spPr>
        <p:txBody>
          <a:bodyPr wrap="none" rtlCol="0">
            <a:spAutoFit/>
          </a:bodyPr>
          <a:lstStyle/>
          <a:p>
            <a:r>
              <a:rPr lang="en-US" sz="6600" dirty="0"/>
              <a:t>THANK YOU</a:t>
            </a:r>
          </a:p>
        </p:txBody>
      </p:sp>
    </p:spTree>
    <p:extLst>
      <p:ext uri="{BB962C8B-B14F-4D97-AF65-F5344CB8AC3E}">
        <p14:creationId xmlns:p14="http://schemas.microsoft.com/office/powerpoint/2010/main" val="301045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E9ED-D72A-2E14-7AE9-C306AE040EAA}"/>
              </a:ext>
            </a:extLst>
          </p:cNvPr>
          <p:cNvSpPr>
            <a:spLocks noGrp="1"/>
          </p:cNvSpPr>
          <p:nvPr>
            <p:ph type="title"/>
          </p:nvPr>
        </p:nvSpPr>
        <p:spPr/>
        <p:txBody>
          <a:bodyPr/>
          <a:lstStyle/>
          <a:p>
            <a:pPr algn="ctr"/>
            <a:r>
              <a:rPr lang="en-US" b="1" u="sng" dirty="0"/>
              <a:t>INTRODUCTION</a:t>
            </a:r>
          </a:p>
        </p:txBody>
      </p:sp>
      <p:sp>
        <p:nvSpPr>
          <p:cNvPr id="3" name="Slide Number Placeholder 2">
            <a:extLst>
              <a:ext uri="{FF2B5EF4-FFF2-40B4-BE49-F238E27FC236}">
                <a16:creationId xmlns:a16="http://schemas.microsoft.com/office/drawing/2014/main" id="{A59C984B-1417-F643-0695-8313DEB6DC7D}"/>
              </a:ext>
            </a:extLst>
          </p:cNvPr>
          <p:cNvSpPr>
            <a:spLocks noGrp="1"/>
          </p:cNvSpPr>
          <p:nvPr>
            <p:ph type="sldNum" sz="quarter" idx="12"/>
          </p:nvPr>
        </p:nvSpPr>
        <p:spPr/>
        <p:txBody>
          <a:bodyPr/>
          <a:lstStyle/>
          <a:p>
            <a:fld id="{BA430EDE-DFC8-489D-8732-6F9473DD5B4D}" type="slidenum">
              <a:rPr lang="en-US" smtClean="0"/>
              <a:t>4</a:t>
            </a:fld>
            <a:endParaRPr lang="en-US"/>
          </a:p>
        </p:txBody>
      </p:sp>
      <p:sp>
        <p:nvSpPr>
          <p:cNvPr id="5" name="TextBox 4">
            <a:extLst>
              <a:ext uri="{FF2B5EF4-FFF2-40B4-BE49-F238E27FC236}">
                <a16:creationId xmlns:a16="http://schemas.microsoft.com/office/drawing/2014/main" id="{25A42BC9-9044-F1F9-1297-C8C17D337310}"/>
              </a:ext>
            </a:extLst>
          </p:cNvPr>
          <p:cNvSpPr txBox="1"/>
          <p:nvPr/>
        </p:nvSpPr>
        <p:spPr>
          <a:xfrm>
            <a:off x="410441" y="1268016"/>
            <a:ext cx="8323118" cy="2535566"/>
          </a:xfrm>
          <a:prstGeom prst="rect">
            <a:avLst/>
          </a:prstGeom>
          <a:noFill/>
        </p:spPr>
        <p:txBody>
          <a:bodyPr wrap="square">
            <a:spAutoFit/>
          </a:bodyPr>
          <a:lstStyle/>
          <a:p>
            <a:pPr marL="285750" indent="-285750" defTabSz="685800">
              <a:lnSpc>
                <a:spcPct val="150000"/>
              </a:lnSpc>
              <a:buClr>
                <a:srgbClr val="4472C4"/>
              </a:buClr>
              <a:buFont typeface="Arial" panose="020B0604020202020204" pitchFamily="34" charset="0"/>
              <a:buChar char="•"/>
            </a:pPr>
            <a:r>
              <a:rPr lang="en-US" sz="1800" dirty="0">
                <a:solidFill>
                  <a:prstClr val="black"/>
                </a:solidFill>
                <a:latin typeface="Times New Roman" panose="02020603050405020304" pitchFamily="18" charset="0"/>
                <a:cs typeface="Times New Roman" panose="02020603050405020304" pitchFamily="18" charset="0"/>
              </a:rPr>
              <a:t>It uses sensors, cameras, and algorithms to detect road conditions and hazards.</a:t>
            </a:r>
          </a:p>
          <a:p>
            <a:pPr marL="285750" indent="-285750" defTabSz="685800">
              <a:lnSpc>
                <a:spcPct val="150000"/>
              </a:lnSpc>
              <a:buClr>
                <a:srgbClr val="4472C4"/>
              </a:buClr>
              <a:buFont typeface="Arial" panose="020B0604020202020204" pitchFamily="34" charset="0"/>
              <a:buChar char="•"/>
            </a:pPr>
            <a:r>
              <a:rPr lang="en-US" sz="1800" dirty="0">
                <a:solidFill>
                  <a:prstClr val="black"/>
                </a:solidFill>
                <a:latin typeface="Times New Roman" panose="02020603050405020304" pitchFamily="18" charset="0"/>
                <a:cs typeface="Times New Roman" panose="02020603050405020304" pitchFamily="18" charset="0"/>
              </a:rPr>
              <a:t>The system provides real-time guidance and suggestions to the driver.</a:t>
            </a:r>
          </a:p>
          <a:p>
            <a:pPr marL="285750" indent="-285750" defTabSz="685800">
              <a:lnSpc>
                <a:spcPct val="150000"/>
              </a:lnSpc>
              <a:buClr>
                <a:srgbClr val="4472C4"/>
              </a:buClr>
              <a:buFont typeface="Arial" panose="020B0604020202020204" pitchFamily="34" charset="0"/>
              <a:buChar char="•"/>
            </a:pPr>
            <a:r>
              <a:rPr lang="en-US" sz="1800" dirty="0">
                <a:solidFill>
                  <a:prstClr val="black"/>
                </a:solidFill>
                <a:latin typeface="Times New Roman" panose="02020603050405020304" pitchFamily="18" charset="0"/>
                <a:cs typeface="Times New Roman" panose="02020603050405020304" pitchFamily="18" charset="0"/>
              </a:rPr>
              <a:t>It reduces the risk of accidents and makes driving more efficient and enjoyable.</a:t>
            </a:r>
          </a:p>
          <a:p>
            <a:pPr marL="285750" indent="-285750" defTabSz="685800">
              <a:lnSpc>
                <a:spcPct val="150000"/>
              </a:lnSpc>
              <a:buClr>
                <a:srgbClr val="4472C4"/>
              </a:buClr>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It</a:t>
            </a:r>
            <a:r>
              <a:rPr lang="en-US" sz="1800" dirty="0">
                <a:solidFill>
                  <a:prstClr val="black"/>
                </a:solidFill>
                <a:latin typeface="Times New Roman" panose="02020603050405020304" pitchFamily="18" charset="0"/>
                <a:cs typeface="Times New Roman" panose="02020603050405020304" pitchFamily="18" charset="0"/>
              </a:rPr>
              <a:t> provides speed limit reminders, and obstacle avoidance, path prediction.</a:t>
            </a:r>
          </a:p>
          <a:p>
            <a:pPr marL="285750" indent="-285750" defTabSz="685800">
              <a:lnSpc>
                <a:spcPct val="150000"/>
              </a:lnSpc>
              <a:buClr>
                <a:srgbClr val="4472C4"/>
              </a:buClr>
              <a:buFont typeface="Arial" panose="020B0604020202020204" pitchFamily="34" charset="0"/>
              <a:buChar char="•"/>
            </a:pPr>
            <a:r>
              <a:rPr lang="en-US" dirty="0">
                <a:solidFill>
                  <a:prstClr val="black"/>
                </a:solidFill>
                <a:latin typeface="Times New Roman" panose="02020603050405020304" pitchFamily="18" charset="0"/>
                <a:cs typeface="Times New Roman" panose="02020603050405020304" pitchFamily="18" charset="0"/>
              </a:rPr>
              <a:t>It also</a:t>
            </a:r>
            <a:r>
              <a:rPr lang="en-US" sz="1800" dirty="0">
                <a:solidFill>
                  <a:prstClr val="black"/>
                </a:solidFill>
                <a:latin typeface="Times New Roman" panose="02020603050405020304" pitchFamily="18" charset="0"/>
                <a:cs typeface="Times New Roman" panose="02020603050405020304" pitchFamily="18" charset="0"/>
              </a:rPr>
              <a:t> analyzes road conditions and traffic signals.</a:t>
            </a:r>
          </a:p>
          <a:p>
            <a:pPr marL="285750" indent="-285750" defTabSz="685800">
              <a:lnSpc>
                <a:spcPct val="150000"/>
              </a:lnSpc>
              <a:buClr>
                <a:srgbClr val="4472C4"/>
              </a:buClr>
              <a:buFont typeface="Arial" panose="020B0604020202020204" pitchFamily="34" charset="0"/>
              <a:buChar char="•"/>
            </a:pPr>
            <a:r>
              <a:rPr lang="en-US" sz="1800" dirty="0">
                <a:solidFill>
                  <a:prstClr val="black"/>
                </a:solidFill>
                <a:latin typeface="Times New Roman" panose="02020603050405020304" pitchFamily="18" charset="0"/>
                <a:cs typeface="Times New Roman" panose="02020603050405020304" pitchFamily="18" charset="0"/>
              </a:rPr>
              <a:t>The goal of the system is to improve road safety and the driving experience.</a:t>
            </a:r>
          </a:p>
        </p:txBody>
      </p:sp>
    </p:spTree>
    <p:extLst>
      <p:ext uri="{BB962C8B-B14F-4D97-AF65-F5344CB8AC3E}">
        <p14:creationId xmlns:p14="http://schemas.microsoft.com/office/powerpoint/2010/main" val="2466848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p129"/>
          <p:cNvSpPr txBox="1">
            <a:spLocks noGrp="1"/>
          </p:cNvSpPr>
          <p:nvPr>
            <p:ph type="title"/>
          </p:nvPr>
        </p:nvSpPr>
        <p:spPr>
          <a:xfrm>
            <a:off x="1052100" y="181432"/>
            <a:ext cx="703980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u="sng" dirty="0"/>
              <a:t>LITERATURE SURVEY</a:t>
            </a:r>
          </a:p>
        </p:txBody>
      </p:sp>
      <p:graphicFrame>
        <p:nvGraphicFramePr>
          <p:cNvPr id="2174" name="Google Shape;2174;p129"/>
          <p:cNvGraphicFramePr/>
          <p:nvPr>
            <p:extLst>
              <p:ext uri="{D42A27DB-BD31-4B8C-83A1-F6EECF244321}">
                <p14:modId xmlns:p14="http://schemas.microsoft.com/office/powerpoint/2010/main" val="2368284225"/>
              </p:ext>
            </p:extLst>
          </p:nvPr>
        </p:nvGraphicFramePr>
        <p:xfrm>
          <a:off x="594935" y="763368"/>
          <a:ext cx="7954130" cy="4251675"/>
        </p:xfrm>
        <a:graphic>
          <a:graphicData uri="http://schemas.openxmlformats.org/drawingml/2006/table">
            <a:tbl>
              <a:tblPr>
                <a:noFill/>
                <a:tableStyleId>{73B0C88E-EFDB-48AB-BE8B-D1968B6C9399}</a:tableStyleId>
              </a:tblPr>
              <a:tblGrid>
                <a:gridCol w="1965763">
                  <a:extLst>
                    <a:ext uri="{9D8B030D-6E8A-4147-A177-3AD203B41FA5}">
                      <a16:colId xmlns:a16="http://schemas.microsoft.com/office/drawing/2014/main" val="20000"/>
                    </a:ext>
                  </a:extLst>
                </a:gridCol>
                <a:gridCol w="1903343">
                  <a:extLst>
                    <a:ext uri="{9D8B030D-6E8A-4147-A177-3AD203B41FA5}">
                      <a16:colId xmlns:a16="http://schemas.microsoft.com/office/drawing/2014/main" val="3539602838"/>
                    </a:ext>
                  </a:extLst>
                </a:gridCol>
                <a:gridCol w="1620561">
                  <a:extLst>
                    <a:ext uri="{9D8B030D-6E8A-4147-A177-3AD203B41FA5}">
                      <a16:colId xmlns:a16="http://schemas.microsoft.com/office/drawing/2014/main" val="1984268385"/>
                    </a:ext>
                  </a:extLst>
                </a:gridCol>
                <a:gridCol w="2464463">
                  <a:extLst>
                    <a:ext uri="{9D8B030D-6E8A-4147-A177-3AD203B41FA5}">
                      <a16:colId xmlns:a16="http://schemas.microsoft.com/office/drawing/2014/main" val="20001"/>
                    </a:ext>
                  </a:extLst>
                </a:gridCol>
              </a:tblGrid>
              <a:tr h="541244">
                <a:tc>
                  <a:txBody>
                    <a:bodyPr/>
                    <a:lstStyle/>
                    <a:p>
                      <a:pPr marL="0" lvl="0" indent="0" algn="ctr" rtl="0">
                        <a:spcBef>
                          <a:spcPts val="0"/>
                        </a:spcBef>
                        <a:spcAft>
                          <a:spcPts val="0"/>
                        </a:spcAft>
                        <a:buNone/>
                      </a:pPr>
                      <a:r>
                        <a:rPr lang="en" sz="1400" b="1" dirty="0">
                          <a:latin typeface="Times New Roman" panose="02020603050405020304" pitchFamily="18" charset="0"/>
                          <a:ea typeface="Scope One"/>
                          <a:cs typeface="Times New Roman" panose="02020603050405020304" pitchFamily="18" charset="0"/>
                          <a:sym typeface="Scope One"/>
                        </a:rPr>
                        <a:t>Title</a:t>
                      </a:r>
                      <a:endParaRPr sz="1400" b="1" dirty="0">
                        <a:latin typeface="Times New Roman" panose="02020603050405020304" pitchFamily="18" charset="0"/>
                        <a:ea typeface="Scope One"/>
                        <a:cs typeface="Times New Roman" panose="02020603050405020304" pitchFamily="18" charset="0"/>
                        <a:sym typeface="Scope One"/>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lvl="0" indent="0" algn="ctr" rtl="0">
                        <a:spcBef>
                          <a:spcPts val="0"/>
                        </a:spcBef>
                        <a:spcAft>
                          <a:spcPts val="0"/>
                        </a:spcAft>
                        <a:buNone/>
                      </a:pPr>
                      <a:r>
                        <a:rPr lang="en-IN" sz="1400" b="1" dirty="0">
                          <a:latin typeface="Times New Roman" panose="02020603050405020304" pitchFamily="18" charset="0"/>
                          <a:ea typeface="Scope One"/>
                          <a:cs typeface="Times New Roman" panose="02020603050405020304" pitchFamily="18" charset="0"/>
                          <a:sym typeface="Scope One"/>
                        </a:rPr>
                        <a:t>Author</a:t>
                      </a:r>
                      <a:endParaRPr sz="1400" b="1" dirty="0">
                        <a:latin typeface="Times New Roman" panose="02020603050405020304" pitchFamily="18" charset="0"/>
                        <a:ea typeface="Scope One"/>
                        <a:cs typeface="Times New Roman" panose="02020603050405020304" pitchFamily="18" charset="0"/>
                        <a:sym typeface="Scope One"/>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lvl="0" indent="0" algn="ctr" rtl="0">
                        <a:spcBef>
                          <a:spcPts val="0"/>
                        </a:spcBef>
                        <a:spcAft>
                          <a:spcPts val="0"/>
                        </a:spcAft>
                        <a:buNone/>
                      </a:pPr>
                      <a:r>
                        <a:rPr lang="en-IN" sz="1400" b="1" dirty="0">
                          <a:latin typeface="Times New Roman" panose="02020603050405020304" pitchFamily="18" charset="0"/>
                          <a:ea typeface="Scope One"/>
                          <a:cs typeface="Times New Roman" panose="02020603050405020304" pitchFamily="18" charset="0"/>
                          <a:sym typeface="Scope One"/>
                        </a:rPr>
                        <a:t>Methodology</a:t>
                      </a:r>
                      <a:endParaRPr sz="1400" b="1" dirty="0">
                        <a:latin typeface="Times New Roman" panose="02020603050405020304" pitchFamily="18" charset="0"/>
                        <a:ea typeface="Scope One"/>
                        <a:cs typeface="Times New Roman" panose="02020603050405020304" pitchFamily="18" charset="0"/>
                        <a:sym typeface="Scope One"/>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lvl="0" indent="0" algn="ctr" rtl="0">
                        <a:spcBef>
                          <a:spcPts val="0"/>
                        </a:spcBef>
                        <a:spcAft>
                          <a:spcPts val="0"/>
                        </a:spcAft>
                        <a:buNone/>
                      </a:pPr>
                      <a:r>
                        <a:rPr lang="en" sz="1400" b="1" dirty="0">
                          <a:latin typeface="Times New Roman" panose="02020603050405020304" pitchFamily="18" charset="0"/>
                          <a:ea typeface="Scope One"/>
                          <a:cs typeface="Times New Roman" panose="02020603050405020304" pitchFamily="18" charset="0"/>
                          <a:sym typeface="Scope One"/>
                        </a:rPr>
                        <a:t>Limitations</a:t>
                      </a:r>
                      <a:endParaRPr sz="1400" b="1" dirty="0">
                        <a:latin typeface="Times New Roman" panose="02020603050405020304" pitchFamily="18" charset="0"/>
                        <a:ea typeface="Scope One"/>
                        <a:cs typeface="Times New Roman" panose="02020603050405020304" pitchFamily="18" charset="0"/>
                        <a:sym typeface="Scope One"/>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056875">
                <a:tc>
                  <a:txBody>
                    <a:bodyPr/>
                    <a:lstStyle/>
                    <a:p>
                      <a:pPr marL="0" lvl="0" indent="0" algn="ctr" rtl="0">
                        <a:spcBef>
                          <a:spcPts val="0"/>
                        </a:spcBef>
                        <a:spcAft>
                          <a:spcPts val="0"/>
                        </a:spcAft>
                        <a:buNone/>
                      </a:pPr>
                      <a:r>
                        <a:rPr lang="en-IN" sz="1400" b="1" dirty="0">
                          <a:solidFill>
                            <a:schemeClr val="tx1"/>
                          </a:solidFill>
                          <a:latin typeface="Times New Roman" panose="02020603050405020304" pitchFamily="18" charset="0"/>
                          <a:ea typeface="Montserrat"/>
                          <a:cs typeface="Times New Roman" panose="02020603050405020304" pitchFamily="18" charset="0"/>
                          <a:sym typeface="Montserrat"/>
                        </a:rPr>
                        <a:t>[1]</a:t>
                      </a:r>
                    </a:p>
                    <a:p>
                      <a:pPr marL="0" lvl="0" indent="0" algn="ctr" rtl="0">
                        <a:spcBef>
                          <a:spcPts val="0"/>
                        </a:spcBef>
                        <a:spcAft>
                          <a:spcPts val="0"/>
                        </a:spcAft>
                        <a:buNone/>
                      </a:pPr>
                      <a:r>
                        <a:rPr lang="en-IN" sz="1400" b="1" dirty="0">
                          <a:solidFill>
                            <a:schemeClr val="tx1"/>
                          </a:solidFill>
                          <a:latin typeface="Times New Roman" panose="02020603050405020304" pitchFamily="18" charset="0"/>
                          <a:ea typeface="Montserrat"/>
                          <a:cs typeface="Times New Roman" panose="02020603050405020304" pitchFamily="18" charset="0"/>
                          <a:sym typeface="Montserrat"/>
                        </a:rPr>
                        <a:t>E</a:t>
                      </a:r>
                      <a:r>
                        <a:rPr lang="en-US" sz="1400" b="1" dirty="0" err="1">
                          <a:solidFill>
                            <a:schemeClr val="tx1"/>
                          </a:solidFill>
                          <a:latin typeface="Times New Roman" panose="02020603050405020304" pitchFamily="18" charset="0"/>
                          <a:ea typeface="Montserrat"/>
                          <a:cs typeface="Times New Roman" panose="02020603050405020304" pitchFamily="18" charset="0"/>
                          <a:sym typeface="Montserrat"/>
                        </a:rPr>
                        <a:t>nd</a:t>
                      </a:r>
                      <a:r>
                        <a:rPr lang="en-US" sz="1400" b="1" dirty="0">
                          <a:solidFill>
                            <a:schemeClr val="tx1"/>
                          </a:solidFill>
                          <a:latin typeface="Times New Roman" panose="02020603050405020304" pitchFamily="18" charset="0"/>
                          <a:ea typeface="Montserrat"/>
                          <a:cs typeface="Times New Roman" panose="02020603050405020304" pitchFamily="18" charset="0"/>
                          <a:sym typeface="Montserrat"/>
                        </a:rPr>
                        <a:t> to end learning for self-driving cars.</a:t>
                      </a:r>
                      <a:endParaRPr sz="1400" b="1" dirty="0">
                        <a:solidFill>
                          <a:schemeClr val="tx1"/>
                        </a:solidFill>
                        <a:latin typeface="Times New Roman" panose="02020603050405020304" pitchFamily="18" charset="0"/>
                        <a:ea typeface="Montserrat"/>
                        <a:cs typeface="Times New Roman" panose="02020603050405020304" pitchFamily="18"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50" b="0" i="0" u="none" strike="noStrike" kern="1200" baseline="0" dirty="0">
                          <a:solidFill>
                            <a:srgbClr val="000000"/>
                          </a:solidFill>
                          <a:latin typeface="Arial"/>
                          <a:ea typeface="Arial"/>
                          <a:cs typeface="Arial"/>
                        </a:rPr>
                        <a:t>Bojarski, M., Del Testa, D., </a:t>
                      </a:r>
                      <a:r>
                        <a:rPr lang="en-US" sz="1350" b="0" i="0" u="none" strike="noStrike" kern="1200" baseline="0" dirty="0" err="1">
                          <a:solidFill>
                            <a:srgbClr val="000000"/>
                          </a:solidFill>
                          <a:latin typeface="Arial"/>
                          <a:ea typeface="Arial"/>
                          <a:cs typeface="Arial"/>
                        </a:rPr>
                        <a:t>Dworakowski</a:t>
                      </a:r>
                      <a:r>
                        <a:rPr lang="en-US" sz="1350" b="0" i="0" u="none" strike="noStrike" kern="1200" baseline="0" dirty="0">
                          <a:solidFill>
                            <a:srgbClr val="000000"/>
                          </a:solidFill>
                          <a:latin typeface="Arial"/>
                          <a:ea typeface="Arial"/>
                          <a:cs typeface="Arial"/>
                        </a:rPr>
                        <a:t>, D., </a:t>
                      </a:r>
                      <a:r>
                        <a:rPr lang="en-US" sz="1350" b="0" i="0" u="none" strike="noStrike" kern="1200" baseline="0" dirty="0" err="1">
                          <a:solidFill>
                            <a:srgbClr val="000000"/>
                          </a:solidFill>
                          <a:latin typeface="Arial"/>
                          <a:ea typeface="Arial"/>
                          <a:cs typeface="Arial"/>
                        </a:rPr>
                        <a:t>Firner</a:t>
                      </a:r>
                      <a:r>
                        <a:rPr lang="en-US" sz="1350" b="0" i="0" u="none" strike="noStrike" kern="1200" baseline="0" dirty="0">
                          <a:solidFill>
                            <a:srgbClr val="000000"/>
                          </a:solidFill>
                          <a:latin typeface="Arial"/>
                          <a:ea typeface="Arial"/>
                          <a:cs typeface="Arial"/>
                        </a:rPr>
                        <a:t>, B., </a:t>
                      </a:r>
                      <a:r>
                        <a:rPr lang="en-US" sz="1350" b="0" i="0" u="none" strike="noStrike" kern="1200" baseline="0" dirty="0" err="1">
                          <a:solidFill>
                            <a:srgbClr val="000000"/>
                          </a:solidFill>
                          <a:latin typeface="Arial"/>
                          <a:ea typeface="Arial"/>
                          <a:cs typeface="Arial"/>
                        </a:rPr>
                        <a:t>Flepp</a:t>
                      </a:r>
                      <a:r>
                        <a:rPr lang="en-US" sz="1350" b="0" i="0" u="none" strike="noStrike" kern="1200" baseline="0" dirty="0">
                          <a:solidFill>
                            <a:srgbClr val="000000"/>
                          </a:solidFill>
                          <a:latin typeface="Arial"/>
                          <a:ea typeface="Arial"/>
                          <a:cs typeface="Arial"/>
                        </a:rPr>
                        <a:t>, B., Goyal, P. &amp; </a:t>
                      </a:r>
                      <a:r>
                        <a:rPr lang="en-US" sz="1350" b="0" i="0" u="none" strike="noStrike" kern="1200" baseline="0" dirty="0" err="1">
                          <a:solidFill>
                            <a:srgbClr val="000000"/>
                          </a:solidFill>
                          <a:latin typeface="Arial"/>
                          <a:ea typeface="Arial"/>
                          <a:cs typeface="Arial"/>
                        </a:rPr>
                        <a:t>Jackel</a:t>
                      </a:r>
                      <a:r>
                        <a:rPr lang="en-US" sz="1350" b="0" i="0" u="none" strike="noStrike" kern="1200" baseline="0" dirty="0">
                          <a:solidFill>
                            <a:srgbClr val="000000"/>
                          </a:solidFill>
                          <a:latin typeface="Arial"/>
                          <a:ea typeface="Arial"/>
                          <a:cs typeface="Arial"/>
                        </a:rPr>
                        <a:t> L.D</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14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Image processing</a:t>
                      </a:r>
                    </a:p>
                    <a:p>
                      <a:pPr algn="l"/>
                      <a:r>
                        <a:rPr lang="en-US" sz="14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Algorithms like OpenCV using Raspberry Pi.</a:t>
                      </a:r>
                    </a:p>
                    <a:p>
                      <a:pPr marL="0" lvl="0" indent="0" algn="ctr" rtl="0">
                        <a:spcBef>
                          <a:spcPts val="0"/>
                        </a:spcBef>
                        <a:spcAft>
                          <a:spcPts val="0"/>
                        </a:spcAft>
                        <a:buNone/>
                      </a:pPr>
                      <a:endParaRPr sz="1400" dirty="0">
                        <a:solidFill>
                          <a:schemeClr val="dk2"/>
                        </a:solidFill>
                        <a:latin typeface="Times New Roman" panose="02020603050405020304" pitchFamily="18" charset="0"/>
                        <a:ea typeface="Montserrat"/>
                        <a:cs typeface="Times New Roman" panose="02020603050405020304" pitchFamily="18"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Font typeface="Arial" panose="020B0604020202020204" pitchFamily="34" charset="0"/>
                        <a:buNone/>
                      </a:pPr>
                      <a:r>
                        <a:rPr lang="en" dirty="0">
                          <a:sym typeface="Montserrat"/>
                        </a:rPr>
                        <a:t>This paper only explains about theoritical approach but doesn’t help in real time implementation.</a:t>
                      </a:r>
                      <a:endParaRPr dirty="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873066">
                <a:tc>
                  <a:txBody>
                    <a:bodyPr/>
                    <a:lstStyle/>
                    <a:p>
                      <a:pPr algn="ctr"/>
                      <a:r>
                        <a:rPr lang="en-IN" sz="1400" b="1" i="0" u="none" strike="noStrike" cap="none" baseline="0" dirty="0">
                          <a:solidFill>
                            <a:srgbClr val="000000"/>
                          </a:solidFill>
                          <a:latin typeface="Times New Roman" panose="02020603050405020304" pitchFamily="18" charset="0"/>
                          <a:ea typeface="Montserrat"/>
                          <a:cs typeface="Times New Roman" panose="02020603050405020304" pitchFamily="18" charset="0"/>
                          <a:sym typeface="Arial"/>
                        </a:rPr>
                        <a:t>[2]</a:t>
                      </a:r>
                    </a:p>
                    <a:p>
                      <a:pPr algn="ctr"/>
                      <a:r>
                        <a:rPr lang="en-IN" sz="1400" b="1" i="0" u="none" strike="noStrike" cap="none" baseline="0" dirty="0">
                          <a:solidFill>
                            <a:srgbClr val="000000"/>
                          </a:solidFill>
                          <a:latin typeface="Times New Roman" panose="02020603050405020304" pitchFamily="18" charset="0"/>
                          <a:ea typeface="Montserrat"/>
                          <a:cs typeface="Times New Roman" panose="02020603050405020304" pitchFamily="18" charset="0"/>
                          <a:sym typeface="Arial"/>
                        </a:rPr>
                        <a:t>D</a:t>
                      </a:r>
                      <a:r>
                        <a:rPr lang="en-US" sz="1400" b="1" i="0" u="none" strike="noStrike" cap="none" baseline="0" dirty="0" err="1">
                          <a:solidFill>
                            <a:srgbClr val="000000"/>
                          </a:solidFill>
                          <a:latin typeface="Times New Roman" panose="02020603050405020304" pitchFamily="18" charset="0"/>
                          <a:ea typeface="Montserrat"/>
                          <a:cs typeface="Times New Roman" panose="02020603050405020304" pitchFamily="18" charset="0"/>
                          <a:sym typeface="Arial"/>
                        </a:rPr>
                        <a:t>etection</a:t>
                      </a:r>
                      <a:r>
                        <a:rPr lang="en-US" sz="1400" b="1" i="0" u="none" strike="noStrike" cap="none" baseline="0" dirty="0">
                          <a:solidFill>
                            <a:srgbClr val="000000"/>
                          </a:solidFill>
                          <a:latin typeface="Times New Roman" panose="02020603050405020304" pitchFamily="18" charset="0"/>
                          <a:ea typeface="Montserrat"/>
                          <a:cs typeface="Times New Roman" panose="02020603050405020304" pitchFamily="18" charset="0"/>
                          <a:sym typeface="Arial"/>
                        </a:rPr>
                        <a:t> of potholes and speed breakers on road.</a:t>
                      </a:r>
                      <a:endParaRPr sz="1400" dirty="0">
                        <a:solidFill>
                          <a:schemeClr val="dk2"/>
                        </a:solidFill>
                        <a:latin typeface="Times New Roman" panose="02020603050405020304" pitchFamily="18" charset="0"/>
                        <a:ea typeface="Montserrat"/>
                        <a:cs typeface="Times New Roman" panose="02020603050405020304" pitchFamily="18"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Youngtae</a:t>
                      </a:r>
                      <a:r>
                        <a:rPr lang="en-US" sz="14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Jo and </a:t>
                      </a:r>
                    </a:p>
                    <a:p>
                      <a:pPr marL="0" lvl="0" indent="0" algn="ctr" rtl="0">
                        <a:spcBef>
                          <a:spcPts val="0"/>
                        </a:spcBef>
                        <a:spcAft>
                          <a:spcPts val="0"/>
                        </a:spcAft>
                        <a:buNone/>
                      </a:pPr>
                      <a:endParaRPr lang="en-US" sz="14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ctr" rtl="0">
                        <a:spcBef>
                          <a:spcPts val="0"/>
                        </a:spcBef>
                        <a:spcAft>
                          <a:spcPts val="0"/>
                        </a:spcAft>
                        <a:buNone/>
                      </a:pPr>
                      <a:r>
                        <a:rPr lang="en-US" sz="1400" b="0" i="0" u="none" strike="noStrike" cap="none" baseline="0" dirty="0" err="1">
                          <a:solidFill>
                            <a:srgbClr val="000000"/>
                          </a:solidFill>
                          <a:latin typeface="Times New Roman" panose="02020603050405020304" pitchFamily="18" charset="0"/>
                          <a:ea typeface="Arial"/>
                          <a:cs typeface="Times New Roman" panose="02020603050405020304" pitchFamily="18" charset="0"/>
                          <a:sym typeface="Arial"/>
                        </a:rPr>
                        <a:t>Seungki</a:t>
                      </a:r>
                      <a:r>
                        <a:rPr lang="en-US" sz="14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 Ryu</a:t>
                      </a:r>
                      <a:endParaRPr sz="1400" b="0" dirty="0">
                        <a:solidFill>
                          <a:schemeClr val="dk2"/>
                        </a:solidFill>
                        <a:latin typeface="Times New Roman" panose="02020603050405020304" pitchFamily="18" charset="0"/>
                        <a:ea typeface="Montserrat"/>
                        <a:cs typeface="Times New Roman" panose="02020603050405020304" pitchFamily="18"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l" rtl="0">
                        <a:spcBef>
                          <a:spcPts val="0"/>
                        </a:spcBef>
                        <a:spcAft>
                          <a:spcPts val="0"/>
                        </a:spcAft>
                        <a:buNone/>
                      </a:pPr>
                      <a:r>
                        <a:rPr lang="en-US" sz="1400" b="0" i="0" u="none" strike="noStrike" cap="none" baseline="0" dirty="0">
                          <a:solidFill>
                            <a:srgbClr val="000000"/>
                          </a:solidFill>
                          <a:latin typeface="Times New Roman" panose="02020603050405020304" pitchFamily="18" charset="0"/>
                          <a:ea typeface="Arial"/>
                          <a:cs typeface="Times New Roman" panose="02020603050405020304" pitchFamily="18" charset="0"/>
                          <a:sym typeface="Arial"/>
                        </a:rPr>
                        <a:t>A unique pothole-detection algorithm embedded in a black-box camera.</a:t>
                      </a:r>
                      <a:endParaRPr sz="1400" dirty="0">
                        <a:solidFill>
                          <a:schemeClr val="dk2"/>
                        </a:solidFill>
                        <a:latin typeface="Times New Roman" panose="02020603050405020304" pitchFamily="18" charset="0"/>
                        <a:ea typeface="Montserrat"/>
                        <a:cs typeface="Times New Roman" panose="02020603050405020304" pitchFamily="18"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Font typeface="Arial" panose="020B0604020202020204" pitchFamily="34" charset="0"/>
                        <a:buNone/>
                      </a:pPr>
                      <a:r>
                        <a:rPr lang="en" dirty="0">
                          <a:sym typeface="Montserrat"/>
                        </a:rPr>
                        <a:t>It identifies the Patholes and speed breakers but not all the other obstacles on roads.</a:t>
                      </a:r>
                      <a:endParaRPr dirty="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424491">
                <a:tc>
                  <a:txBody>
                    <a:bodyPr/>
                    <a:lstStyle/>
                    <a:p>
                      <a:pPr algn="ctr"/>
                      <a:r>
                        <a:rPr lang="en-IN"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[3]</a:t>
                      </a:r>
                    </a:p>
                    <a:p>
                      <a:pPr algn="ctr"/>
                      <a:r>
                        <a:rPr lang="en-IN"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a:t>
                      </a:r>
                      <a:r>
                        <a:rPr lang="en-US" sz="1400" b="1"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eal</a:t>
                      </a:r>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-time object detection method based on </a:t>
                      </a:r>
                      <a:r>
                        <a:rPr lang="en-US" sz="1400" b="1"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imporved</a:t>
                      </a:r>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YOLOv4-tiny</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Heltin</a:t>
                      </a: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Genitha C</a:t>
                      </a:r>
                    </a:p>
                    <a:p>
                      <a:pPr marL="0" lvl="0" indent="0" algn="ctr" rtl="0">
                        <a:spcBef>
                          <a:spcPts val="0"/>
                        </a:spcBef>
                        <a:spcAft>
                          <a:spcPts val="0"/>
                        </a:spcAft>
                        <a:buNone/>
                      </a:pPr>
                      <a:endParaRPr lang="en-US" sz="1400" b="0" i="0" u="none" strike="noStrike" cap="none" dirty="0">
                        <a:solidFill>
                          <a:srgbClr val="000000"/>
                        </a:solidFill>
                        <a:effectLst/>
                        <a:latin typeface="Times New Roman" panose="02020603050405020304" pitchFamily="18" charset="0"/>
                        <a:ea typeface="Montserrat"/>
                        <a:cs typeface="Times New Roman" panose="02020603050405020304" pitchFamily="18" charset="0"/>
                        <a:sym typeface="Arial"/>
                      </a:endParaRPr>
                    </a:p>
                    <a:p>
                      <a:pPr marL="0" lvl="0" indent="0" algn="ctr" rtl="0">
                        <a:spcBef>
                          <a:spcPts val="0"/>
                        </a:spcBef>
                        <a:spcAft>
                          <a:spcPts val="0"/>
                        </a:spcAft>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Rajaji P</a:t>
                      </a:r>
                    </a:p>
                    <a:p>
                      <a:pPr marL="0" lvl="0" indent="0" algn="ctr" rtl="0">
                        <a:spcBef>
                          <a:spcPts val="0"/>
                        </a:spcBef>
                        <a:spcAft>
                          <a:spcPts val="0"/>
                        </a:spcAft>
                        <a:buNone/>
                      </a:pPr>
                      <a:endParaRPr lang="en-US" sz="1400" b="0" i="0" u="none" strike="noStrike" cap="none" dirty="0">
                        <a:solidFill>
                          <a:srgbClr val="000000"/>
                        </a:solidFill>
                        <a:effectLst/>
                        <a:latin typeface="Times New Roman" panose="02020603050405020304" pitchFamily="18" charset="0"/>
                        <a:ea typeface="Montserrat"/>
                        <a:cs typeface="Times New Roman" panose="02020603050405020304" pitchFamily="18" charset="0"/>
                        <a:sym typeface="Arial"/>
                      </a:endParaRPr>
                    </a:p>
                    <a:p>
                      <a:pPr marL="0" lvl="0" indent="0" algn="ctr" rtl="0">
                        <a:spcBef>
                          <a:spcPts val="0"/>
                        </a:spcBef>
                        <a:spcAft>
                          <a:spcPts val="0"/>
                        </a:spcAft>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Rahul S</a:t>
                      </a:r>
                      <a:endParaRPr sz="1400" u="none" dirty="0">
                        <a:solidFill>
                          <a:schemeClr val="dk2"/>
                        </a:solidFill>
                        <a:latin typeface="Times New Roman" panose="02020603050405020304" pitchFamily="18" charset="0"/>
                        <a:ea typeface="Montserrat"/>
                        <a:cs typeface="Times New Roman" panose="02020603050405020304" pitchFamily="18"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Fully Convolutional Network (FCN) and Yolo v4-tiny</a:t>
                      </a:r>
                      <a:endParaRPr sz="1400" dirty="0">
                        <a:solidFill>
                          <a:schemeClr val="dk2"/>
                        </a:solidFill>
                        <a:latin typeface="Times New Roman" panose="02020603050405020304" pitchFamily="18" charset="0"/>
                        <a:ea typeface="Montserrat"/>
                        <a:cs typeface="Times New Roman" panose="02020603050405020304" pitchFamily="18" charset="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 dirty="0">
                          <a:sym typeface="Montserrat"/>
                        </a:rPr>
                        <a:t>This system only helps in detecting objects but new drivers don’t know the proper way to move by them and get damage to the chassis of the car.</a:t>
                      </a:r>
                      <a:endParaRPr dirty="0">
                        <a:sym typeface="Montserrat"/>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F887-3943-43E2-B105-C5F2C13EE795}"/>
              </a:ext>
            </a:extLst>
          </p:cNvPr>
          <p:cNvSpPr>
            <a:spLocks noGrp="1"/>
          </p:cNvSpPr>
          <p:nvPr>
            <p:ph type="title"/>
          </p:nvPr>
        </p:nvSpPr>
        <p:spPr/>
        <p:txBody>
          <a:bodyPr/>
          <a:lstStyle/>
          <a:p>
            <a:pPr algn="ctr"/>
            <a:r>
              <a:rPr lang="en-US" b="1" u="sng" dirty="0"/>
              <a:t>Existing System</a:t>
            </a:r>
          </a:p>
        </p:txBody>
      </p:sp>
      <p:sp>
        <p:nvSpPr>
          <p:cNvPr id="3" name="Content Placeholder 2">
            <a:extLst>
              <a:ext uri="{FF2B5EF4-FFF2-40B4-BE49-F238E27FC236}">
                <a16:creationId xmlns:a16="http://schemas.microsoft.com/office/drawing/2014/main" id="{A3190D99-5230-4489-AA1E-28591ACD54DB}"/>
              </a:ext>
            </a:extLst>
          </p:cNvPr>
          <p:cNvSpPr>
            <a:spLocks noGrp="1"/>
          </p:cNvSpPr>
          <p:nvPr>
            <p:ph idx="1"/>
          </p:nvPr>
        </p:nvSpPr>
        <p:spPr>
          <a:xfrm>
            <a:off x="327094" y="1268016"/>
            <a:ext cx="8489811" cy="3031499"/>
          </a:xfrm>
        </p:spPr>
        <p:txBody>
          <a:bodyPr>
            <a:noAutofit/>
          </a:bodyPr>
          <a:lstStyle/>
          <a:p>
            <a:pPr algn="just">
              <a:lnSpc>
                <a:spcPct val="100000"/>
              </a:lnSpc>
            </a:pPr>
            <a:r>
              <a:rPr lang="en-US" sz="1800" dirty="0">
                <a:latin typeface="Times New Roman" panose="02020603050405020304" pitchFamily="18" charset="0"/>
                <a:cs typeface="Times New Roman" panose="02020603050405020304" pitchFamily="18" charset="0"/>
              </a:rPr>
              <a:t>The existing systems of Driver Guidance System (DGS) in India include features such as anti-lock brakes, electronic stability control, lane departure warning, and forward collision warning.</a:t>
            </a:r>
          </a:p>
          <a:p>
            <a:pPr algn="just">
              <a:lnSpc>
                <a:spcPct val="100000"/>
              </a:lnSpc>
            </a:pPr>
            <a:r>
              <a:rPr lang="en-US" sz="1800" dirty="0">
                <a:latin typeface="Times New Roman" panose="02020603050405020304" pitchFamily="18" charset="0"/>
                <a:cs typeface="Times New Roman" panose="02020603050405020304" pitchFamily="18" charset="0"/>
              </a:rPr>
              <a:t>These systems are mainly found in high-end vehicles and luxury cars.</a:t>
            </a:r>
          </a:p>
          <a:p>
            <a:pPr algn="just">
              <a:lnSpc>
                <a:spcPct val="100000"/>
              </a:lnSpc>
            </a:pPr>
            <a:r>
              <a:rPr lang="en-US" sz="1800" dirty="0">
                <a:latin typeface="Times New Roman" panose="02020603050405020304" pitchFamily="18" charset="0"/>
                <a:cs typeface="Times New Roman" panose="02020603050405020304" pitchFamily="18" charset="0"/>
              </a:rPr>
              <a:t>The existing systems are designed to improve road safety and reduce the risk of accidents.</a:t>
            </a:r>
          </a:p>
          <a:p>
            <a:pPr algn="just">
              <a:lnSpc>
                <a:spcPct val="100000"/>
              </a:lnSpc>
            </a:pPr>
            <a:r>
              <a:rPr lang="en-US" sz="1800" dirty="0">
                <a:latin typeface="Times New Roman" panose="02020603050405020304" pitchFamily="18" charset="0"/>
                <a:cs typeface="Times New Roman" panose="02020603050405020304" pitchFamily="18" charset="0"/>
              </a:rPr>
              <a:t>The existing systems are still limited in terms of their coverage and reach, as they are mainly available in premium cars.</a:t>
            </a:r>
          </a:p>
          <a:p>
            <a:pPr algn="just">
              <a:lnSpc>
                <a:spcPct val="100000"/>
              </a:lnSpc>
            </a:pPr>
            <a:r>
              <a:rPr lang="en-US" sz="1800" dirty="0">
                <a:latin typeface="Times New Roman" panose="02020603050405020304" pitchFamily="18" charset="0"/>
                <a:cs typeface="Times New Roman" panose="02020603050405020304" pitchFamily="18" charset="0"/>
              </a:rPr>
              <a:t>The cost of the existing DGS systems is also a major challenge, as it is still unaffordable for most people in India.</a:t>
            </a:r>
          </a:p>
        </p:txBody>
      </p:sp>
    </p:spTree>
    <p:extLst>
      <p:ext uri="{BB962C8B-B14F-4D97-AF65-F5344CB8AC3E}">
        <p14:creationId xmlns:p14="http://schemas.microsoft.com/office/powerpoint/2010/main" val="269958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5" name="Google Shape;1275;p92"/>
          <p:cNvSpPr txBox="1">
            <a:spLocks noGrp="1"/>
          </p:cNvSpPr>
          <p:nvPr>
            <p:ph type="title"/>
          </p:nvPr>
        </p:nvSpPr>
        <p:spPr>
          <a:xfrm>
            <a:off x="418419" y="544313"/>
            <a:ext cx="8307160"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u="sng" dirty="0"/>
              <a:t>Drawbacks of Existing Systems</a:t>
            </a:r>
            <a:endParaRPr b="1" u="sng" dirty="0"/>
          </a:p>
        </p:txBody>
      </p:sp>
      <p:sp>
        <p:nvSpPr>
          <p:cNvPr id="10" name="Rectangle 1">
            <a:extLst>
              <a:ext uri="{FF2B5EF4-FFF2-40B4-BE49-F238E27FC236}">
                <a16:creationId xmlns:a16="http://schemas.microsoft.com/office/drawing/2014/main" id="{B4577F61-B1BA-50F8-6CF2-1AB7BE060A98}"/>
              </a:ext>
            </a:extLst>
          </p:cNvPr>
          <p:cNvSpPr>
            <a:spLocks noChangeArrowheads="1"/>
          </p:cNvSpPr>
          <p:nvPr/>
        </p:nvSpPr>
        <p:spPr bwMode="auto">
          <a:xfrm>
            <a:off x="116840" y="1079502"/>
            <a:ext cx="8910319" cy="3447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The existing system of driver guidance systems in India has several drawbacks. Some of the main drawbacks are: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Limited Availability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High Cost</a:t>
            </a:r>
            <a:endParaRPr lang="en-US" altLang="en-US" b="1" dirty="0">
              <a:solidFill>
                <a:srgbClr val="000000"/>
              </a:solidFill>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Lack of Standardization</a:t>
            </a:r>
            <a:endPar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Limited Awareness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Reliability Issues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Lack of proper maintenance</a:t>
            </a:r>
            <a:endParaRPr lang="en-US" altLang="en-US" b="1" dirty="0">
              <a:solidFill>
                <a:srgbClr val="000000"/>
              </a:solidFill>
              <a:latin typeface="Times New Roman" panose="02020603050405020304" pitchFamily="18" charset="0"/>
              <a:cs typeface="Times New Roman" panose="0202060305040502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Limited Integration</a:t>
            </a:r>
            <a:br>
              <a:rPr kumimoji="0" lang="en-US" altLang="en-US"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8ED6A-7DEE-4682-BD94-6D05FECE02B3}"/>
              </a:ext>
            </a:extLst>
          </p:cNvPr>
          <p:cNvSpPr>
            <a:spLocks noGrp="1"/>
          </p:cNvSpPr>
          <p:nvPr>
            <p:ph type="title"/>
          </p:nvPr>
        </p:nvSpPr>
        <p:spPr/>
        <p:txBody>
          <a:bodyPr/>
          <a:lstStyle/>
          <a:p>
            <a:pPr algn="ctr"/>
            <a:r>
              <a:rPr lang="en-US" b="1" u="sng" dirty="0"/>
              <a:t>Proposed System</a:t>
            </a:r>
          </a:p>
        </p:txBody>
      </p:sp>
      <p:sp>
        <p:nvSpPr>
          <p:cNvPr id="3" name="Content Placeholder 2">
            <a:extLst>
              <a:ext uri="{FF2B5EF4-FFF2-40B4-BE49-F238E27FC236}">
                <a16:creationId xmlns:a16="http://schemas.microsoft.com/office/drawing/2014/main" id="{4B8D0CD2-5845-4210-933E-48C8CD5DD640}"/>
              </a:ext>
            </a:extLst>
          </p:cNvPr>
          <p:cNvSpPr>
            <a:spLocks noGrp="1"/>
          </p:cNvSpPr>
          <p:nvPr>
            <p:ph idx="1"/>
          </p:nvPr>
        </p:nvSpPr>
        <p:spPr>
          <a:xfrm>
            <a:off x="302654" y="1268015"/>
            <a:ext cx="8538692" cy="3750794"/>
          </a:xfrm>
        </p:spPr>
        <p:txBody>
          <a:bodyPr>
            <a:normAutofit fontScale="92500" lnSpcReduction="10000"/>
          </a:bodyPr>
          <a:lstStyle/>
          <a:p>
            <a:pPr marL="285750" indent="-285750">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goal of this system is to guide the drivers and warn them about upcoming obstacles on Indian Roads and provide best instructions on how to handle them.</a:t>
            </a:r>
          </a:p>
          <a:p>
            <a:pPr marL="285750" indent="-285750">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This can be divided into two main classes : Obstacle Detection and Guidance of Path.</a:t>
            </a:r>
          </a:p>
          <a:p>
            <a:pPr marL="285750" indent="-285750">
              <a:lnSpc>
                <a:spcPct val="150000"/>
              </a:lnSpc>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The YOLO model can be trained using a dataset of images and annotations of obstacles commonly found on Indian roads, such as potholes, construction zones, and stray animals, to improve its accuracy in identifying these hazards for driver guidance systems.</a:t>
            </a:r>
          </a:p>
          <a:p>
            <a:pPr marL="285750" indent="-285750">
              <a:lnSpc>
                <a:spcPct val="150000"/>
              </a:lnSpc>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A path prediction model for Indian roads, taking into account the unique characteristics of traffic and infrastructure, such as heavy congestion and potholes, can be developed to improve the efficiency and safety of navigation systems for drivers in India</a:t>
            </a:r>
            <a:endParaRPr lang="en-IN"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9954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1E040-E41A-55EB-64A8-908C4EDAFECC}"/>
              </a:ext>
            </a:extLst>
          </p:cNvPr>
          <p:cNvSpPr>
            <a:spLocks noGrp="1"/>
          </p:cNvSpPr>
          <p:nvPr>
            <p:ph type="title"/>
          </p:nvPr>
        </p:nvSpPr>
        <p:spPr/>
        <p:txBody>
          <a:bodyPr/>
          <a:lstStyle/>
          <a:p>
            <a:pPr algn="ctr"/>
            <a:r>
              <a:rPr lang="en-US" b="1" u="sng" dirty="0"/>
              <a:t>System Architecture</a:t>
            </a:r>
          </a:p>
        </p:txBody>
      </p:sp>
      <p:pic>
        <p:nvPicPr>
          <p:cNvPr id="6" name="Picture 5">
            <a:extLst>
              <a:ext uri="{FF2B5EF4-FFF2-40B4-BE49-F238E27FC236}">
                <a16:creationId xmlns:a16="http://schemas.microsoft.com/office/drawing/2014/main" id="{552AA9AD-7381-B081-5342-B4DFC18ECE1D}"/>
              </a:ext>
            </a:extLst>
          </p:cNvPr>
          <p:cNvPicPr>
            <a:picLocks noChangeAspect="1"/>
          </p:cNvPicPr>
          <p:nvPr/>
        </p:nvPicPr>
        <p:blipFill>
          <a:blip r:embed="rId2"/>
          <a:srcRect/>
          <a:stretch/>
        </p:blipFill>
        <p:spPr>
          <a:xfrm>
            <a:off x="262070" y="1569834"/>
            <a:ext cx="5049293" cy="3107257"/>
          </a:xfrm>
          <a:prstGeom prst="rect">
            <a:avLst/>
          </a:prstGeom>
        </p:spPr>
      </p:pic>
      <p:sp>
        <p:nvSpPr>
          <p:cNvPr id="7" name="TextBox 6">
            <a:extLst>
              <a:ext uri="{FF2B5EF4-FFF2-40B4-BE49-F238E27FC236}">
                <a16:creationId xmlns:a16="http://schemas.microsoft.com/office/drawing/2014/main" id="{62C2A493-1C51-5454-F63B-08701F36DC73}"/>
              </a:ext>
            </a:extLst>
          </p:cNvPr>
          <p:cNvSpPr txBox="1"/>
          <p:nvPr/>
        </p:nvSpPr>
        <p:spPr>
          <a:xfrm>
            <a:off x="5311363" y="1999842"/>
            <a:ext cx="3429144" cy="2120068"/>
          </a:xfrm>
          <a:prstGeom prst="rect">
            <a:avLst/>
          </a:prstGeom>
          <a:noFill/>
        </p:spPr>
        <p:txBody>
          <a:bodyPr wrap="none" rtlCol="0">
            <a:spAutoFit/>
          </a:bodyPr>
          <a:lstStyle/>
          <a:p>
            <a:pPr marL="285750" indent="-285750">
              <a:lnSpc>
                <a:spcPct val="150000"/>
              </a:lnSpc>
              <a:buClr>
                <a:schemeClr val="accent1"/>
              </a:buClr>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architecture of the system </a:t>
            </a:r>
          </a:p>
          <a:p>
            <a:pPr>
              <a:lnSpc>
                <a:spcPct val="150000"/>
              </a:lnSpc>
              <a:buClr>
                <a:schemeClr val="accent1"/>
              </a:buClr>
            </a:pPr>
            <a:r>
              <a:rPr lang="en-US" dirty="0">
                <a:latin typeface="Times New Roman" panose="02020603050405020304" pitchFamily="18" charset="0"/>
                <a:cs typeface="Times New Roman" panose="02020603050405020304" pitchFamily="18" charset="0"/>
              </a:rPr>
              <a:t>     mainly consists of :    </a:t>
            </a:r>
          </a:p>
          <a:p>
            <a:pPr>
              <a:lnSpc>
                <a:spcPct val="150000"/>
              </a:lnSpc>
              <a:buClr>
                <a:schemeClr val="accent1"/>
              </a:buClr>
            </a:pPr>
            <a:r>
              <a:rPr lang="en-US" dirty="0">
                <a:latin typeface="Times New Roman" panose="02020603050405020304" pitchFamily="18" charset="0"/>
                <a:cs typeface="Times New Roman" panose="02020603050405020304" pitchFamily="18" charset="0"/>
              </a:rPr>
              <a:t>                         1. Object Detection</a:t>
            </a:r>
          </a:p>
          <a:p>
            <a:pPr>
              <a:lnSpc>
                <a:spcPct val="150000"/>
              </a:lnSpc>
              <a:buClr>
                <a:schemeClr val="accent1"/>
              </a:buClr>
            </a:pPr>
            <a:r>
              <a:rPr lang="en-US" dirty="0">
                <a:latin typeface="Times New Roman" panose="02020603050405020304" pitchFamily="18" charset="0"/>
                <a:cs typeface="Times New Roman" panose="02020603050405020304" pitchFamily="18" charset="0"/>
              </a:rPr>
              <a:t>                         2. Path Prediction</a:t>
            </a:r>
          </a:p>
          <a:p>
            <a:pPr>
              <a:lnSpc>
                <a:spcPct val="150000"/>
              </a:lnSpc>
              <a:buClr>
                <a:schemeClr val="accent1"/>
              </a:buClr>
            </a:pPr>
            <a:r>
              <a:rPr lang="en-US" dirty="0">
                <a:latin typeface="Times New Roman" panose="02020603050405020304" pitchFamily="18" charset="0"/>
                <a:cs typeface="Times New Roman" panose="02020603050405020304" pitchFamily="18" charset="0"/>
              </a:rPr>
              <a:t>                         3. Raspberry Pi</a:t>
            </a:r>
          </a:p>
        </p:txBody>
      </p:sp>
      <p:pic>
        <p:nvPicPr>
          <p:cNvPr id="8" name="Picture 7">
            <a:extLst>
              <a:ext uri="{FF2B5EF4-FFF2-40B4-BE49-F238E27FC236}">
                <a16:creationId xmlns:a16="http://schemas.microsoft.com/office/drawing/2014/main" id="{8764D07A-89FB-530C-2FB9-4F844B5A23CF}"/>
              </a:ext>
            </a:extLst>
          </p:cNvPr>
          <p:cNvPicPr>
            <a:picLocks noChangeAspect="1"/>
          </p:cNvPicPr>
          <p:nvPr/>
        </p:nvPicPr>
        <p:blipFill>
          <a:blip r:embed="rId3"/>
          <a:stretch>
            <a:fillRect/>
          </a:stretch>
        </p:blipFill>
        <p:spPr>
          <a:xfrm>
            <a:off x="438460" y="1542481"/>
            <a:ext cx="599926" cy="374393"/>
          </a:xfrm>
          <a:prstGeom prst="rect">
            <a:avLst/>
          </a:prstGeom>
        </p:spPr>
      </p:pic>
      <p:cxnSp>
        <p:nvCxnSpPr>
          <p:cNvPr id="10" name="Straight Arrow Connector 9">
            <a:extLst>
              <a:ext uri="{FF2B5EF4-FFF2-40B4-BE49-F238E27FC236}">
                <a16:creationId xmlns:a16="http://schemas.microsoft.com/office/drawing/2014/main" id="{4BEE900B-1D9A-E542-9FD0-D30F4F8E7285}"/>
              </a:ext>
            </a:extLst>
          </p:cNvPr>
          <p:cNvCxnSpPr/>
          <p:nvPr/>
        </p:nvCxnSpPr>
        <p:spPr>
          <a:xfrm>
            <a:off x="745329" y="1916874"/>
            <a:ext cx="0" cy="2953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4286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372</TotalTime>
  <Words>1894</Words>
  <Application>Microsoft Office PowerPoint</Application>
  <PresentationFormat>On-screen Show (16:9)</PresentationFormat>
  <Paragraphs>205</Paragraphs>
  <Slides>37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Calibri</vt:lpstr>
      <vt:lpstr>Montserrat</vt:lpstr>
      <vt:lpstr>Wingdings</vt:lpstr>
      <vt:lpstr>Calibri Light</vt:lpstr>
      <vt:lpstr>Raleway</vt:lpstr>
      <vt:lpstr>Arial</vt:lpstr>
      <vt:lpstr>Times New Roman</vt:lpstr>
      <vt:lpstr>Office Theme</vt:lpstr>
      <vt:lpstr>PowerPoint Presentation</vt:lpstr>
      <vt:lpstr>CONTENTS</vt:lpstr>
      <vt:lpstr>ABSTRACT</vt:lpstr>
      <vt:lpstr>INTRODUCTION</vt:lpstr>
      <vt:lpstr>LITERATURE SURVEY</vt:lpstr>
      <vt:lpstr>Existing System</vt:lpstr>
      <vt:lpstr>Drawbacks of Existing Systems</vt:lpstr>
      <vt:lpstr>Proposed System</vt:lpstr>
      <vt:lpstr>System Architecture</vt:lpstr>
      <vt:lpstr>Hardware Requirements</vt:lpstr>
      <vt:lpstr>Software Requirements</vt:lpstr>
      <vt:lpstr>Functional Requirements</vt:lpstr>
      <vt:lpstr>Non-Functional Requirements</vt:lpstr>
      <vt:lpstr>UML DIAGRAMS</vt:lpstr>
      <vt:lpstr>USECASE DIAGRAM</vt:lpstr>
      <vt:lpstr>CLASS DIAGRAM</vt:lpstr>
      <vt:lpstr>ACTIVITY DIAGRAM</vt:lpstr>
      <vt:lpstr>SEQUENCE DIAGRAM</vt:lpstr>
      <vt:lpstr>DEPLOYMENT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NALLAMILLI ANANTHA VIJAYA RAMA KRISHNA REDDY</dc:creator>
  <cp:lastModifiedBy>NALLAMILLI ANANTHA VIJAYA RAMA KRISHNA REDDY</cp:lastModifiedBy>
  <cp:revision>32</cp:revision>
  <dcterms:modified xsi:type="dcterms:W3CDTF">2023-04-15T11:57:02Z</dcterms:modified>
</cp:coreProperties>
</file>